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257" r:id="rId3"/>
    <p:sldId id="281" r:id="rId4"/>
    <p:sldId id="258" r:id="rId5"/>
    <p:sldId id="269" r:id="rId6"/>
    <p:sldId id="261" r:id="rId7"/>
    <p:sldId id="262" r:id="rId8"/>
    <p:sldId id="270" r:id="rId9"/>
    <p:sldId id="271" r:id="rId10"/>
    <p:sldId id="272" r:id="rId11"/>
    <p:sldId id="273" r:id="rId12"/>
    <p:sldId id="274" r:id="rId13"/>
    <p:sldId id="264" r:id="rId14"/>
    <p:sldId id="275" r:id="rId15"/>
    <p:sldId id="276" r:id="rId16"/>
    <p:sldId id="265" r:id="rId17"/>
    <p:sldId id="266" r:id="rId18"/>
    <p:sldId id="277" r:id="rId19"/>
    <p:sldId id="278" r:id="rId20"/>
    <p:sldId id="280" r:id="rId21"/>
    <p:sldId id="267" r:id="rId22"/>
    <p:sldId id="279" r:id="rId23"/>
    <p:sldId id="268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28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43.wmf"/><Relationship Id="rId4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3.wmf"/><Relationship Id="rId7" Type="http://schemas.openxmlformats.org/officeDocument/2006/relationships/image" Target="../media/image60.wmf"/><Relationship Id="rId2" Type="http://schemas.openxmlformats.org/officeDocument/2006/relationships/image" Target="../media/image62.wmf"/><Relationship Id="rId1" Type="http://schemas.openxmlformats.org/officeDocument/2006/relationships/image" Target="../media/image58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10" Type="http://schemas.openxmlformats.org/officeDocument/2006/relationships/image" Target="../media/image68.wmf"/><Relationship Id="rId4" Type="http://schemas.openxmlformats.org/officeDocument/2006/relationships/image" Target="../media/image59.wmf"/><Relationship Id="rId9" Type="http://schemas.openxmlformats.org/officeDocument/2006/relationships/image" Target="../media/image6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image" Target="../media/image104.wmf"/><Relationship Id="rId18" Type="http://schemas.openxmlformats.org/officeDocument/2006/relationships/image" Target="../media/image109.wmf"/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12" Type="http://schemas.openxmlformats.org/officeDocument/2006/relationships/image" Target="../media/image103.wmf"/><Relationship Id="rId17" Type="http://schemas.openxmlformats.org/officeDocument/2006/relationships/image" Target="../media/image108.wmf"/><Relationship Id="rId2" Type="http://schemas.openxmlformats.org/officeDocument/2006/relationships/image" Target="../media/image93.wmf"/><Relationship Id="rId16" Type="http://schemas.openxmlformats.org/officeDocument/2006/relationships/image" Target="../media/image107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11" Type="http://schemas.openxmlformats.org/officeDocument/2006/relationships/image" Target="../media/image102.wmf"/><Relationship Id="rId5" Type="http://schemas.openxmlformats.org/officeDocument/2006/relationships/image" Target="../media/image96.wmf"/><Relationship Id="rId15" Type="http://schemas.openxmlformats.org/officeDocument/2006/relationships/image" Target="../media/image106.wmf"/><Relationship Id="rId10" Type="http://schemas.openxmlformats.org/officeDocument/2006/relationships/image" Target="../media/image101.wmf"/><Relationship Id="rId19" Type="http://schemas.openxmlformats.org/officeDocument/2006/relationships/image" Target="../media/image110.wmf"/><Relationship Id="rId4" Type="http://schemas.openxmlformats.org/officeDocument/2006/relationships/image" Target="../media/image95.wmf"/><Relationship Id="rId9" Type="http://schemas.openxmlformats.org/officeDocument/2006/relationships/image" Target="../media/image100.wmf"/><Relationship Id="rId14" Type="http://schemas.openxmlformats.org/officeDocument/2006/relationships/image" Target="../media/image105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5.wmf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6.wmf"/><Relationship Id="rId9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38.wmf"/><Relationship Id="rId4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C532F-27C5-470E-B19C-2A90BB53D8DD}" type="datetimeFigureOut">
              <a:rPr lang="vi-VN" smtClean="0"/>
              <a:t>05/04/2020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11BA3-39CD-4D00-A029-015C783EBD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123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676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764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97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0CA-4198-4865-9AEB-6FD6A1BCB4FD}" type="datetimeFigureOut">
              <a:rPr lang="vi-VN" smtClean="0"/>
              <a:t>05/04/2020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CFC4-6AD2-4A4A-92A2-01028DEF54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769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0CA-4198-4865-9AEB-6FD6A1BCB4FD}" type="datetimeFigureOut">
              <a:rPr lang="vi-VN" smtClean="0"/>
              <a:t>05/04/2020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CFC4-6AD2-4A4A-92A2-01028DEF54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605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0CA-4198-4865-9AEB-6FD6A1BCB4FD}" type="datetimeFigureOut">
              <a:rPr lang="vi-VN" smtClean="0"/>
              <a:t>05/04/2020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CFC4-6AD2-4A4A-92A2-01028DEF54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1821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896352"/>
      </p:ext>
    </p:extLst>
  </p:cSld>
  <p:clrMapOvr>
    <a:masterClrMapping/>
  </p:clrMapOvr>
  <p:transition spd="med" advClick="0" advTm="0">
    <p:push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90AA0-1C44-490A-915D-A77F57C7A45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73DBF-A91D-4858-8356-85F62CA64F1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76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90AA0-1C44-490A-915D-A77F57C7A45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73DBF-A91D-4858-8356-85F62CA64F1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897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90AA0-1C44-490A-915D-A77F57C7A45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73DBF-A91D-4858-8356-85F62CA64F1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317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90AA0-1C44-490A-915D-A77F57C7A45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73DBF-A91D-4858-8356-85F62CA64F1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76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90AA0-1C44-490A-915D-A77F57C7A45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73DBF-A91D-4858-8356-85F62CA64F1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312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90AA0-1C44-490A-915D-A77F57C7A45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73DBF-A91D-4858-8356-85F62CA64F1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163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90AA0-1C44-490A-915D-A77F57C7A45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73DBF-A91D-4858-8356-85F62CA64F1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3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0CA-4198-4865-9AEB-6FD6A1BCB4FD}" type="datetimeFigureOut">
              <a:rPr lang="vi-VN" smtClean="0"/>
              <a:t>05/04/2020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CFC4-6AD2-4A4A-92A2-01028DEF54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114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90AA0-1C44-490A-915D-A77F57C7A45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73DBF-A91D-4858-8356-85F62CA64F1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928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90AA0-1C44-490A-915D-A77F57C7A45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73DBF-A91D-4858-8356-85F62CA64F1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784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90AA0-1C44-490A-915D-A77F57C7A45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73DBF-A91D-4858-8356-85F62CA64F1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253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90AA0-1C44-490A-915D-A77F57C7A45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73DBF-A91D-4858-8356-85F62CA64F1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29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0CA-4198-4865-9AEB-6FD6A1BCB4FD}" type="datetimeFigureOut">
              <a:rPr lang="vi-VN" smtClean="0"/>
              <a:t>05/04/2020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CFC4-6AD2-4A4A-92A2-01028DEF54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871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0CA-4198-4865-9AEB-6FD6A1BCB4FD}" type="datetimeFigureOut">
              <a:rPr lang="vi-VN" smtClean="0"/>
              <a:t>05/04/2020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CFC4-6AD2-4A4A-92A2-01028DEF54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679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0CA-4198-4865-9AEB-6FD6A1BCB4FD}" type="datetimeFigureOut">
              <a:rPr lang="vi-VN" smtClean="0"/>
              <a:t>05/04/2020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CFC4-6AD2-4A4A-92A2-01028DEF54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84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0CA-4198-4865-9AEB-6FD6A1BCB4FD}" type="datetimeFigureOut">
              <a:rPr lang="vi-VN" smtClean="0"/>
              <a:t>05/04/2020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CFC4-6AD2-4A4A-92A2-01028DEF54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148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0CA-4198-4865-9AEB-6FD6A1BCB4FD}" type="datetimeFigureOut">
              <a:rPr lang="vi-VN" smtClean="0"/>
              <a:t>05/04/2020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CFC4-6AD2-4A4A-92A2-01028DEF54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829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0CA-4198-4865-9AEB-6FD6A1BCB4FD}" type="datetimeFigureOut">
              <a:rPr lang="vi-VN" smtClean="0"/>
              <a:t>05/04/2020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CFC4-6AD2-4A4A-92A2-01028DEF54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061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0CA-4198-4865-9AEB-6FD6A1BCB4FD}" type="datetimeFigureOut">
              <a:rPr lang="vi-VN" smtClean="0"/>
              <a:t>05/04/2020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CFC4-6AD2-4A4A-92A2-01028DEF54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175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540CA-4198-4865-9AEB-6FD6A1BCB4FD}" type="datetimeFigureOut">
              <a:rPr lang="vi-VN" smtClean="0"/>
              <a:t>05/04/2020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BCFC4-6AD2-4A4A-92A2-01028DEF54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846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90AA0-1C44-490A-915D-A77F57C7A458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73DBF-A91D-4858-8356-85F62CA64F1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17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11" Type="http://schemas.openxmlformats.org/officeDocument/2006/relationships/image" Target="../media/image46.wmf"/><Relationship Id="rId5" Type="http://schemas.openxmlformats.org/officeDocument/2006/relationships/oleObject" Target="../embeddings/oleObject48.bin"/><Relationship Id="rId10" Type="http://schemas.openxmlformats.org/officeDocument/2006/relationships/oleObject" Target="../embeddings/oleObject51.bin"/><Relationship Id="rId4" Type="http://schemas.openxmlformats.org/officeDocument/2006/relationships/image" Target="../media/image38.wmf"/><Relationship Id="rId9" Type="http://schemas.openxmlformats.org/officeDocument/2006/relationships/image" Target="../media/image4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54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3.wmf"/><Relationship Id="rId20" Type="http://schemas.openxmlformats.org/officeDocument/2006/relationships/oleObject" Target="../embeddings/oleObject61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50.wmf"/><Relationship Id="rId19" Type="http://schemas.openxmlformats.org/officeDocument/2006/relationships/oleObject" Target="../embeddings/oleObject60.bin"/><Relationship Id="rId4" Type="http://schemas.openxmlformats.org/officeDocument/2006/relationships/image" Target="../media/image47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5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oleObject" Target="../embeddings/oleObject62.bin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57.wmf"/><Relationship Id="rId5" Type="http://schemas.openxmlformats.org/officeDocument/2006/relationships/oleObject" Target="../embeddings/oleObject63.bin"/><Relationship Id="rId10" Type="http://schemas.openxmlformats.org/officeDocument/2006/relationships/oleObject" Target="../embeddings/oleObject66.bin"/><Relationship Id="rId4" Type="http://schemas.openxmlformats.org/officeDocument/2006/relationships/image" Target="../media/image43.wmf"/><Relationship Id="rId9" Type="http://schemas.openxmlformats.org/officeDocument/2006/relationships/image" Target="../media/image5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7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66.wmf"/><Relationship Id="rId3" Type="http://schemas.openxmlformats.org/officeDocument/2006/relationships/oleObject" Target="../embeddings/oleObject71.bin"/><Relationship Id="rId21" Type="http://schemas.openxmlformats.org/officeDocument/2006/relationships/oleObject" Target="../embeddings/oleObject80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0.wmf"/><Relationship Id="rId20" Type="http://schemas.openxmlformats.org/officeDocument/2006/relationships/image" Target="../media/image67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7.bin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79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65.wmf"/><Relationship Id="rId22" Type="http://schemas.openxmlformats.org/officeDocument/2006/relationships/image" Target="../media/image6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8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8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96.bin"/><Relationship Id="rId18" Type="http://schemas.openxmlformats.org/officeDocument/2006/relationships/image" Target="../media/image86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5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2.bin"/><Relationship Id="rId15" Type="http://schemas.openxmlformats.org/officeDocument/2006/relationships/oleObject" Target="../embeddings/oleObject97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94.bin"/><Relationship Id="rId14" Type="http://schemas.openxmlformats.org/officeDocument/2006/relationships/image" Target="../media/image8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image" Target="../media/image91.wmf"/><Relationship Id="rId3" Type="http://schemas.openxmlformats.org/officeDocument/2006/relationships/oleObject" Target="../embeddings/oleObject99.bin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104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90.wmf"/><Relationship Id="rId5" Type="http://schemas.openxmlformats.org/officeDocument/2006/relationships/oleObject" Target="../embeddings/oleObject100.bin"/><Relationship Id="rId10" Type="http://schemas.openxmlformats.org/officeDocument/2006/relationships/oleObject" Target="../embeddings/oleObject103.bin"/><Relationship Id="rId4" Type="http://schemas.openxmlformats.org/officeDocument/2006/relationships/image" Target="../media/image87.wmf"/><Relationship Id="rId9" Type="http://schemas.openxmlformats.org/officeDocument/2006/relationships/image" Target="../media/image8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110.bin"/><Relationship Id="rId18" Type="http://schemas.openxmlformats.org/officeDocument/2006/relationships/image" Target="../media/image99.wmf"/><Relationship Id="rId26" Type="http://schemas.openxmlformats.org/officeDocument/2006/relationships/image" Target="../media/image103.wmf"/><Relationship Id="rId39" Type="http://schemas.openxmlformats.org/officeDocument/2006/relationships/oleObject" Target="../embeddings/oleObject123.bin"/><Relationship Id="rId3" Type="http://schemas.openxmlformats.org/officeDocument/2006/relationships/oleObject" Target="../embeddings/oleObject105.bin"/><Relationship Id="rId21" Type="http://schemas.openxmlformats.org/officeDocument/2006/relationships/oleObject" Target="../embeddings/oleObject114.bin"/><Relationship Id="rId34" Type="http://schemas.openxmlformats.org/officeDocument/2006/relationships/image" Target="../media/image107.wmf"/><Relationship Id="rId7" Type="http://schemas.openxmlformats.org/officeDocument/2006/relationships/oleObject" Target="../embeddings/oleObject107.bin"/><Relationship Id="rId12" Type="http://schemas.openxmlformats.org/officeDocument/2006/relationships/image" Target="../media/image96.wmf"/><Relationship Id="rId17" Type="http://schemas.openxmlformats.org/officeDocument/2006/relationships/oleObject" Target="../embeddings/oleObject112.bin"/><Relationship Id="rId25" Type="http://schemas.openxmlformats.org/officeDocument/2006/relationships/oleObject" Target="../embeddings/oleObject116.bin"/><Relationship Id="rId33" Type="http://schemas.openxmlformats.org/officeDocument/2006/relationships/oleObject" Target="../embeddings/oleObject120.bin"/><Relationship Id="rId38" Type="http://schemas.openxmlformats.org/officeDocument/2006/relationships/image" Target="../media/image109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8.wmf"/><Relationship Id="rId20" Type="http://schemas.openxmlformats.org/officeDocument/2006/relationships/image" Target="../media/image100.wmf"/><Relationship Id="rId29" Type="http://schemas.openxmlformats.org/officeDocument/2006/relationships/oleObject" Target="../embeddings/oleObject118.bin"/><Relationship Id="rId41" Type="http://schemas.openxmlformats.org/officeDocument/2006/relationships/slide" Target="slide2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109.bin"/><Relationship Id="rId24" Type="http://schemas.openxmlformats.org/officeDocument/2006/relationships/image" Target="../media/image102.wmf"/><Relationship Id="rId32" Type="http://schemas.openxmlformats.org/officeDocument/2006/relationships/image" Target="../media/image106.wmf"/><Relationship Id="rId37" Type="http://schemas.openxmlformats.org/officeDocument/2006/relationships/oleObject" Target="../embeddings/oleObject122.bin"/><Relationship Id="rId40" Type="http://schemas.openxmlformats.org/officeDocument/2006/relationships/image" Target="../media/image110.wmf"/><Relationship Id="rId5" Type="http://schemas.openxmlformats.org/officeDocument/2006/relationships/oleObject" Target="../embeddings/oleObject106.bin"/><Relationship Id="rId15" Type="http://schemas.openxmlformats.org/officeDocument/2006/relationships/oleObject" Target="../embeddings/oleObject111.bin"/><Relationship Id="rId23" Type="http://schemas.openxmlformats.org/officeDocument/2006/relationships/oleObject" Target="../embeddings/oleObject115.bin"/><Relationship Id="rId28" Type="http://schemas.openxmlformats.org/officeDocument/2006/relationships/image" Target="../media/image104.wmf"/><Relationship Id="rId36" Type="http://schemas.openxmlformats.org/officeDocument/2006/relationships/image" Target="../media/image108.wmf"/><Relationship Id="rId10" Type="http://schemas.openxmlformats.org/officeDocument/2006/relationships/image" Target="../media/image95.wmf"/><Relationship Id="rId19" Type="http://schemas.openxmlformats.org/officeDocument/2006/relationships/oleObject" Target="../embeddings/oleObject113.bin"/><Relationship Id="rId31" Type="http://schemas.openxmlformats.org/officeDocument/2006/relationships/oleObject" Target="../embeddings/oleObject119.bin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08.bin"/><Relationship Id="rId14" Type="http://schemas.openxmlformats.org/officeDocument/2006/relationships/image" Target="../media/image97.wmf"/><Relationship Id="rId22" Type="http://schemas.openxmlformats.org/officeDocument/2006/relationships/image" Target="../media/image101.wmf"/><Relationship Id="rId27" Type="http://schemas.openxmlformats.org/officeDocument/2006/relationships/oleObject" Target="../embeddings/oleObject117.bin"/><Relationship Id="rId30" Type="http://schemas.openxmlformats.org/officeDocument/2006/relationships/image" Target="../media/image105.wmf"/><Relationship Id="rId35" Type="http://schemas.openxmlformats.org/officeDocument/2006/relationships/oleObject" Target="../embeddings/oleObject12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129.bin"/><Relationship Id="rId18" Type="http://schemas.openxmlformats.org/officeDocument/2006/relationships/image" Target="../media/image118.wmf"/><Relationship Id="rId3" Type="http://schemas.openxmlformats.org/officeDocument/2006/relationships/oleObject" Target="../embeddings/oleObject124.bin"/><Relationship Id="rId7" Type="http://schemas.openxmlformats.org/officeDocument/2006/relationships/oleObject" Target="../embeddings/oleObject126.bin"/><Relationship Id="rId12" Type="http://schemas.openxmlformats.org/officeDocument/2006/relationships/image" Target="../media/image115.wmf"/><Relationship Id="rId17" Type="http://schemas.openxmlformats.org/officeDocument/2006/relationships/oleObject" Target="../embeddings/oleObject131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17.wmf"/><Relationship Id="rId20" Type="http://schemas.openxmlformats.org/officeDocument/2006/relationships/slide" Target="slide2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128.bin"/><Relationship Id="rId5" Type="http://schemas.openxmlformats.org/officeDocument/2006/relationships/oleObject" Target="../embeddings/oleObject125.bin"/><Relationship Id="rId15" Type="http://schemas.openxmlformats.org/officeDocument/2006/relationships/oleObject" Target="../embeddings/oleObject130.bin"/><Relationship Id="rId10" Type="http://schemas.openxmlformats.org/officeDocument/2006/relationships/image" Target="../media/image114.wmf"/><Relationship Id="rId19" Type="http://schemas.openxmlformats.org/officeDocument/2006/relationships/oleObject" Target="../embeddings/oleObject132.bin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127.bin"/><Relationship Id="rId14" Type="http://schemas.openxmlformats.org/officeDocument/2006/relationships/image" Target="../media/image11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10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22.wmf"/><Relationship Id="rId26" Type="http://schemas.openxmlformats.org/officeDocument/2006/relationships/image" Target="../media/image26.wmf"/><Relationship Id="rId3" Type="http://schemas.openxmlformats.org/officeDocument/2006/relationships/oleObject" Target="../embeddings/oleObject17.bin"/><Relationship Id="rId21" Type="http://schemas.openxmlformats.org/officeDocument/2006/relationships/oleObject" Target="../embeddings/oleObject26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24.bin"/><Relationship Id="rId25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1.bin"/><Relationship Id="rId24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23" Type="http://schemas.openxmlformats.org/officeDocument/2006/relationships/oleObject" Target="../embeddings/oleObject27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17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0.wmf"/><Relationship Id="rId22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3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1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6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11" Type="http://schemas.openxmlformats.org/officeDocument/2006/relationships/image" Target="../media/image40.wmf"/><Relationship Id="rId5" Type="http://schemas.openxmlformats.org/officeDocument/2006/relationships/oleObject" Target="../embeddings/oleObject40.bin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43.bin"/><Relationship Id="rId4" Type="http://schemas.openxmlformats.org/officeDocument/2006/relationships/image" Target="../media/image37.wmf"/><Relationship Id="rId9" Type="http://schemas.openxmlformats.org/officeDocument/2006/relationships/oleObject" Target="../embeddings/oleObject42.bin"/><Relationship Id="rId14" Type="http://schemas.openxmlformats.org/officeDocument/2006/relationships/oleObject" Target="../embeddings/oleObject4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6404" y="284462"/>
            <a:ext cx="5086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91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THCS LỆ CHI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1717" y="3665903"/>
            <a:ext cx="171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 6C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3422" y="2110768"/>
            <a:ext cx="9591637" cy="98270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2" tIns="34296" rIns="68592" bIns="342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91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PHÂN SỐ BẰNG NHAU </a:t>
            </a:r>
            <a:endParaRPr lang="en-US" sz="32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91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TÍNH CHẤT CƠ BẢN CỦA PHÂN SỐ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31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9786" y="610459"/>
            <a:ext cx="464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LUYỆN TẬP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014" y="1074737"/>
            <a:ext cx="10071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Bài 4. Tìm số nguyên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biết: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273663" y="1597957"/>
          <a:ext cx="170656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name="Equation" r:id="rId3" imgW="850680" imgH="431640" progId="Equation.DSMT4">
                  <p:embed/>
                </p:oleObj>
              </mc:Choice>
              <mc:Fallback>
                <p:oleObj name="Equation" r:id="rId3" imgW="850680" imgH="4316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3663" y="1597957"/>
                        <a:ext cx="1706563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6105" y="2233899"/>
            <a:ext cx="352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 giải: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0399" y="2917800"/>
            <a:ext cx="1619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Cách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503499" y="3276600"/>
            <a:ext cx="11476" cy="27622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18676" y="3045767"/>
            <a:ext cx="1619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Cách 2.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609600" y="4327525"/>
          <a:ext cx="303688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Equation" r:id="rId5" imgW="1460160" imgH="253800" progId="Equation.DSMT4">
                  <p:embed/>
                </p:oleObj>
              </mc:Choice>
              <mc:Fallback>
                <p:oleObj name="Equation" r:id="rId5" imgW="1460160" imgH="2538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4327525"/>
                        <a:ext cx="3036888" cy="528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72641" y="3412742"/>
          <a:ext cx="170656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Equation" r:id="rId7" imgW="850680" imgH="431640" progId="Equation.DSMT4">
                  <p:embed/>
                </p:oleObj>
              </mc:Choice>
              <mc:Fallback>
                <p:oleObj name="Equation" r:id="rId7" imgW="850680" imgH="4316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2641" y="3412742"/>
                        <a:ext cx="1706563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609600" y="4856163"/>
          <a:ext cx="289401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Equation" r:id="rId8" imgW="1562040" imgH="457200" progId="Equation.DSMT4">
                  <p:embed/>
                </p:oleObj>
              </mc:Choice>
              <mc:Fallback>
                <p:oleObj name="Equation" r:id="rId8" imgW="1562040" imgH="4572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0" y="4856163"/>
                        <a:ext cx="2894012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72641" y="5832798"/>
            <a:ext cx="1882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Vậy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= 11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8676" y="3507432"/>
            <a:ext cx="596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Áp dụng tính chất cơ bản của phân số, ta có :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6570783" y="4027488"/>
          <a:ext cx="28733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name="Equation" r:id="rId10" imgW="1676160" imgH="482400" progId="Equation.DSMT4">
                  <p:embed/>
                </p:oleObj>
              </mc:Choice>
              <mc:Fallback>
                <p:oleObj name="Equation" r:id="rId10" imgW="1676160" imgH="4824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70783" y="4027488"/>
                        <a:ext cx="2873375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497039" y="5015235"/>
            <a:ext cx="1882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Vậy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= 11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23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5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9786" y="610459"/>
            <a:ext cx="464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LUYỆN TẬP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6105" y="2233899"/>
            <a:ext cx="352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 giải: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900" y="2649860"/>
            <a:ext cx="1619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Cách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03499" y="3276600"/>
            <a:ext cx="11476" cy="27622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18676" y="3045767"/>
            <a:ext cx="1619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Cách 2.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277267"/>
              </p:ext>
            </p:extLst>
          </p:nvPr>
        </p:nvGraphicFramePr>
        <p:xfrm>
          <a:off x="201359" y="3788951"/>
          <a:ext cx="306228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" name="Equation" r:id="rId3" imgW="1473120" imgH="253800" progId="Equation.DSMT4">
                  <p:embed/>
                </p:oleObj>
              </mc:Choice>
              <mc:Fallback>
                <p:oleObj name="Equation" r:id="rId3" imgW="1473120" imgH="2538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359" y="3788951"/>
                        <a:ext cx="3062288" cy="528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617836"/>
              </p:ext>
            </p:extLst>
          </p:nvPr>
        </p:nvGraphicFramePr>
        <p:xfrm>
          <a:off x="238278" y="3045767"/>
          <a:ext cx="178276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" name="Equation" r:id="rId5" imgW="888840" imgH="431640" progId="Equation.DSMT4">
                  <p:embed/>
                </p:oleObj>
              </mc:Choice>
              <mc:Fallback>
                <p:oleObj name="Equation" r:id="rId5" imgW="888840" imgH="4316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278" y="3045767"/>
                        <a:ext cx="1782763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086744"/>
              </p:ext>
            </p:extLst>
          </p:nvPr>
        </p:nvGraphicFramePr>
        <p:xfrm>
          <a:off x="187122" y="4261237"/>
          <a:ext cx="1882775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" name="Equation" r:id="rId7" imgW="1015920" imgH="634680" progId="Equation.DSMT4">
                  <p:embed/>
                </p:oleObj>
              </mc:Choice>
              <mc:Fallback>
                <p:oleObj name="Equation" r:id="rId7" imgW="1015920" imgH="6346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7122" y="4261237"/>
                        <a:ext cx="1882775" cy="1176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35014" y="6396335"/>
            <a:ext cx="1882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Vậy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= -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11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8649" y="3638436"/>
            <a:ext cx="596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Áp dụng tính chất cơ bản của phân số, ta có :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939681"/>
              </p:ext>
            </p:extLst>
          </p:nvPr>
        </p:nvGraphicFramePr>
        <p:xfrm>
          <a:off x="6754813" y="4005263"/>
          <a:ext cx="250348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" name="Equation" r:id="rId9" imgW="1460160" imgH="507960" progId="Equation.DSMT4">
                  <p:embed/>
                </p:oleObj>
              </mc:Choice>
              <mc:Fallback>
                <p:oleObj name="Equation" r:id="rId9" imgW="1460160" imgH="50796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54813" y="4005263"/>
                        <a:ext cx="2503487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497039" y="6304576"/>
            <a:ext cx="1882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Vậy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= -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11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014" y="1074737"/>
            <a:ext cx="10071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Bài 4. Tìm số nguyên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biết: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162282"/>
              </p:ext>
            </p:extLst>
          </p:nvPr>
        </p:nvGraphicFramePr>
        <p:xfrm>
          <a:off x="414338" y="1541463"/>
          <a:ext cx="17811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" name="Equation" r:id="rId11" imgW="888840" imgH="431640" progId="Equation.DSMT4">
                  <p:embed/>
                </p:oleObj>
              </mc:Choice>
              <mc:Fallback>
                <p:oleObj name="Equation" r:id="rId11" imgW="888840" imgH="4316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4338" y="1541463"/>
                        <a:ext cx="1781175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658372"/>
              </p:ext>
            </p:extLst>
          </p:nvPr>
        </p:nvGraphicFramePr>
        <p:xfrm>
          <a:off x="201359" y="5647346"/>
          <a:ext cx="1572023" cy="314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" name="Equation" r:id="rId13" imgW="952200" imgH="190440" progId="Equation.DSMT4">
                  <p:embed/>
                </p:oleObj>
              </mc:Choice>
              <mc:Fallback>
                <p:oleObj name="Equation" r:id="rId13" imgW="9522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1359" y="5647346"/>
                        <a:ext cx="1572023" cy="314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83101"/>
              </p:ext>
            </p:extLst>
          </p:nvPr>
        </p:nvGraphicFramePr>
        <p:xfrm>
          <a:off x="187122" y="5996318"/>
          <a:ext cx="1372684" cy="337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" name="Equation" r:id="rId15" imgW="774360" imgH="190440" progId="Equation.DSMT4">
                  <p:embed/>
                </p:oleObj>
              </mc:Choice>
              <mc:Fallback>
                <p:oleObj name="Equation" r:id="rId15" imgW="7743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7122" y="5996318"/>
                        <a:ext cx="1372684" cy="337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546775"/>
              </p:ext>
            </p:extLst>
          </p:nvPr>
        </p:nvGraphicFramePr>
        <p:xfrm>
          <a:off x="6414106" y="4905406"/>
          <a:ext cx="1699047" cy="339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" name="Equation" r:id="rId17" imgW="952200" imgH="190440" progId="Equation.DSMT4">
                  <p:embed/>
                </p:oleObj>
              </mc:Choice>
              <mc:Fallback>
                <p:oleObj name="Equation" r:id="rId17" imgW="9522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414106" y="4905406"/>
                        <a:ext cx="1699047" cy="339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612931"/>
              </p:ext>
            </p:extLst>
          </p:nvPr>
        </p:nvGraphicFramePr>
        <p:xfrm>
          <a:off x="6404870" y="5409136"/>
          <a:ext cx="1691380" cy="338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" name="Equation" r:id="rId19" imgW="952200" imgH="190440" progId="Equation.DSMT4">
                  <p:embed/>
                </p:oleObj>
              </mc:Choice>
              <mc:Fallback>
                <p:oleObj name="Equation" r:id="rId19" imgW="952200" imgH="1904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04870" y="5409136"/>
                        <a:ext cx="1691380" cy="338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3885"/>
              </p:ext>
            </p:extLst>
          </p:nvPr>
        </p:nvGraphicFramePr>
        <p:xfrm>
          <a:off x="6382143" y="5844124"/>
          <a:ext cx="1372684" cy="337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" name="Equation" r:id="rId20" imgW="774360" imgH="190440" progId="Equation.DSMT4">
                  <p:embed/>
                </p:oleObj>
              </mc:Choice>
              <mc:Fallback>
                <p:oleObj name="Equation" r:id="rId20" imgW="774360" imgH="19044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382143" y="5844124"/>
                        <a:ext cx="1372684" cy="337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703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833" y="346710"/>
            <a:ext cx="896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4. Tìm số nguyên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759097"/>
              </p:ext>
            </p:extLst>
          </p:nvPr>
        </p:nvGraphicFramePr>
        <p:xfrm>
          <a:off x="1498199" y="1069940"/>
          <a:ext cx="1609143" cy="911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0" name="Equation" r:id="rId3" imgW="761760" imgH="431640" progId="Equation.DSMT4">
                  <p:embed/>
                </p:oleObj>
              </mc:Choice>
              <mc:Fallback>
                <p:oleObj name="Equation" r:id="rId3" imgW="761760" imgH="4316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8199" y="1069940"/>
                        <a:ext cx="1609143" cy="911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71932" y="1887988"/>
            <a:ext cx="187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626114"/>
              </p:ext>
            </p:extLst>
          </p:nvPr>
        </p:nvGraphicFramePr>
        <p:xfrm>
          <a:off x="988078" y="2765261"/>
          <a:ext cx="1609143" cy="911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1" name="Equation" r:id="rId5" imgW="761760" imgH="431640" progId="Equation.DSMT4">
                  <p:embed/>
                </p:oleObj>
              </mc:Choice>
              <mc:Fallback>
                <p:oleObj name="Equation" r:id="rId5" imgW="761760" imgH="4316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8078" y="2765261"/>
                        <a:ext cx="1609143" cy="911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231245"/>
              </p:ext>
            </p:extLst>
          </p:nvPr>
        </p:nvGraphicFramePr>
        <p:xfrm>
          <a:off x="2838812" y="2956866"/>
          <a:ext cx="2693987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2" name="Equation" r:id="rId6" imgW="1295280" imgH="253800" progId="Equation.DSMT4">
                  <p:embed/>
                </p:oleObj>
              </mc:Choice>
              <mc:Fallback>
                <p:oleObj name="Equation" r:id="rId6" imgW="1295280" imgH="2538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38812" y="2956866"/>
                        <a:ext cx="2693987" cy="528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934380"/>
              </p:ext>
            </p:extLst>
          </p:nvPr>
        </p:nvGraphicFramePr>
        <p:xfrm>
          <a:off x="7445627" y="2692547"/>
          <a:ext cx="1531938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" name="Equation" r:id="rId8" imgW="736560" imgH="507960" progId="Equation.DSMT4">
                  <p:embed/>
                </p:oleObj>
              </mc:Choice>
              <mc:Fallback>
                <p:oleObj name="Equation" r:id="rId8" imgW="736560" imgH="50796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45627" y="2692547"/>
                        <a:ext cx="1531938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30700" y="3877119"/>
            <a:ext cx="3487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 hoặc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- 4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358573"/>
              </p:ext>
            </p:extLst>
          </p:nvPr>
        </p:nvGraphicFramePr>
        <p:xfrm>
          <a:off x="5729539" y="2908566"/>
          <a:ext cx="17160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4" name="Equation" r:id="rId10" imgW="711000" imgH="215640" progId="Equation.DSMT4">
                  <p:embed/>
                </p:oleObj>
              </mc:Choice>
              <mc:Fallback>
                <p:oleObj name="Equation" r:id="rId10" imgW="7110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29539" y="2908566"/>
                        <a:ext cx="1716088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927127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25" y="576386"/>
            <a:ext cx="464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LUYỆN TẬP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25" y="1428123"/>
            <a:ext cx="9670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Bài 5. Viết mỗi phân số sau thành phân số bằng nó có mẫu dương: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360342" y="1930142"/>
          <a:ext cx="991628" cy="911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Equation" r:id="rId3" imgW="469800" imgH="431640" progId="Equation.DSMT4">
                  <p:embed/>
                </p:oleObj>
              </mc:Choice>
              <mc:Fallback>
                <p:oleObj name="Equation" r:id="rId3" imgW="469800" imgH="4316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0342" y="1930142"/>
                        <a:ext cx="991628" cy="911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846930" y="1930141"/>
          <a:ext cx="101758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Equation" r:id="rId5" imgW="482400" imgH="431640" progId="Equation.DSMT4">
                  <p:embed/>
                </p:oleObj>
              </mc:Choice>
              <mc:Fallback>
                <p:oleObj name="Equation" r:id="rId5" imgW="482400" imgH="4316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46930" y="1930141"/>
                        <a:ext cx="1017588" cy="91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532563" y="1930400"/>
          <a:ext cx="6445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Equation" r:id="rId7" imgW="304560" imgH="431640" progId="Equation.DSMT4">
                  <p:embed/>
                </p:oleObj>
              </mc:Choice>
              <mc:Fallback>
                <p:oleObj name="Equation" r:id="rId7" imgW="304560" imgH="4316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32563" y="1930400"/>
                        <a:ext cx="644525" cy="91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025" y="966458"/>
            <a:ext cx="110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 3. Chuyển một phân số có mẫu âm thành một phân số bằng nó có mẫu dương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541" y="2861543"/>
            <a:ext cx="352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 pháp giải: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542" y="3343387"/>
            <a:ext cx="7233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Cách 1. Đổi dấu đồng thời tử và mẫu của phân số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541" y="3805052"/>
            <a:ext cx="7233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Cách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 Áp dụng tính chất cơ bản của phân số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0048" y="4344208"/>
            <a:ext cx="935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 Nhân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cả tử và mẫu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của phân số đó với cùng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một số âm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thường là -1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0048" y="4966810"/>
            <a:ext cx="10394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 Nếu cả tử và mẫu của phân số đó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cùng chia hết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cho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một số nguyên âm khác -1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ta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chia cả tử và mẫu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cho số nguyên âm đó.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191000" y="2130464"/>
          <a:ext cx="2836592" cy="512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Equation" r:id="rId9" imgW="1054080" imgH="253800" progId="Equation.DSMT4">
                  <p:embed/>
                </p:oleObj>
              </mc:Choice>
              <mc:Fallback>
                <p:oleObj name="Equation" r:id="rId9" imgW="1054080" imgH="2538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91000" y="2130464"/>
                        <a:ext cx="2836592" cy="512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177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97" y="662211"/>
            <a:ext cx="9670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Bài 5. Viết mỗi phân số sau thành phân số bằng nó có mẫu dương: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116364" y="1384668"/>
          <a:ext cx="991628" cy="911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6" name="Equation" r:id="rId3" imgW="469800" imgH="431640" progId="Equation.DSMT4">
                  <p:embed/>
                </p:oleObj>
              </mc:Choice>
              <mc:Fallback>
                <p:oleObj name="Equation" r:id="rId3" imgW="46980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6364" y="1384668"/>
                        <a:ext cx="991628" cy="911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275105" y="1304500"/>
          <a:ext cx="1931988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7" name="Equation" r:id="rId5" imgW="914400" imgH="507960" progId="Equation.DSMT4">
                  <p:embed/>
                </p:oleObj>
              </mc:Choice>
              <mc:Fallback>
                <p:oleObj name="Equation" r:id="rId5" imgW="914400" imgH="5079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5105" y="1304500"/>
                        <a:ext cx="1931988" cy="107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332358" y="1384668"/>
          <a:ext cx="776287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8" name="Equation" r:id="rId7" imgW="368280" imgH="431640" progId="Equation.DSMT4">
                  <p:embed/>
                </p:oleObj>
              </mc:Choice>
              <mc:Fallback>
                <p:oleObj name="Equation" r:id="rId7" imgW="368280" imgH="4316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32358" y="1384668"/>
                        <a:ext cx="776287" cy="91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132252" y="2719413"/>
          <a:ext cx="101758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9" name="Equation" r:id="rId9" imgW="482400" imgH="431640" progId="Equation.DSMT4">
                  <p:embed/>
                </p:oleObj>
              </mc:Choice>
              <mc:Fallback>
                <p:oleObj name="Equation" r:id="rId9" imgW="482400" imgH="4316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32252" y="2719413"/>
                        <a:ext cx="1017588" cy="91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140168" y="2639244"/>
          <a:ext cx="206692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0" name="Equation" r:id="rId11" imgW="977760" imgH="507960" progId="Equation.DSMT4">
                  <p:embed/>
                </p:oleObj>
              </mc:Choice>
              <mc:Fallback>
                <p:oleObj name="Equation" r:id="rId11" imgW="977760" imgH="5079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40168" y="2639244"/>
                        <a:ext cx="2066925" cy="107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332358" y="2719413"/>
          <a:ext cx="58896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1" name="Equation" r:id="rId13" imgW="279360" imgH="431640" progId="Equation.DSMT4">
                  <p:embed/>
                </p:oleObj>
              </mc:Choice>
              <mc:Fallback>
                <p:oleObj name="Equation" r:id="rId13" imgW="279360" imgH="4316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32358" y="2719413"/>
                        <a:ext cx="588962" cy="91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289915" y="4133850"/>
          <a:ext cx="6445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2" name="Equation" r:id="rId15" imgW="304560" imgH="431640" progId="Equation.DSMT4">
                  <p:embed/>
                </p:oleObj>
              </mc:Choice>
              <mc:Fallback>
                <p:oleObj name="Equation" r:id="rId15" imgW="304560" imgH="4316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89915" y="4133850"/>
                        <a:ext cx="644525" cy="91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066876" y="4054157"/>
          <a:ext cx="134302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3" name="Equation" r:id="rId17" imgW="634680" imgH="507960" progId="Equation.DSMT4">
                  <p:embed/>
                </p:oleObj>
              </mc:Choice>
              <mc:Fallback>
                <p:oleObj name="Equation" r:id="rId17" imgW="634680" imgH="50796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066876" y="4054157"/>
                        <a:ext cx="1343025" cy="107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3303588" y="4133850"/>
          <a:ext cx="8032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4" name="Equation" r:id="rId19" imgW="380880" imgH="431640" progId="Equation.DSMT4">
                  <p:embed/>
                </p:oleObj>
              </mc:Choice>
              <mc:Fallback>
                <p:oleObj name="Equation" r:id="rId19" imgW="380880" imgH="43164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303588" y="4133850"/>
                        <a:ext cx="803275" cy="91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1495766" y="5226174"/>
          <a:ext cx="2836592" cy="512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5" name="Equation" r:id="rId21" imgW="1054080" imgH="253800" progId="Equation.DSMT4">
                  <p:embed/>
                </p:oleObj>
              </mc:Choice>
              <mc:Fallback>
                <p:oleObj name="Equation" r:id="rId21" imgW="1054080" imgH="2538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495766" y="5226174"/>
                        <a:ext cx="2836592" cy="512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947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957" y="821015"/>
            <a:ext cx="11467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6.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(Bài 9. SGK/tr9) Hãy viết mỗi phân số sau thành phân số bằng nó và có mẫu dương: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944034"/>
              </p:ext>
            </p:extLst>
          </p:nvPr>
        </p:nvGraphicFramePr>
        <p:xfrm>
          <a:off x="3362544" y="1993158"/>
          <a:ext cx="3752412" cy="938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" name="Equation" r:id="rId3" imgW="1726920" imgH="431640" progId="Equation.DSMT4">
                  <p:embed/>
                </p:oleObj>
              </mc:Choice>
              <mc:Fallback>
                <p:oleObj name="Equation" r:id="rId3" imgW="17269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62544" y="1993158"/>
                        <a:ext cx="3752412" cy="938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21298" y="3000309"/>
            <a:ext cx="187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95160"/>
              </p:ext>
            </p:extLst>
          </p:nvPr>
        </p:nvGraphicFramePr>
        <p:xfrm>
          <a:off x="1836957" y="4140543"/>
          <a:ext cx="1525587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" name="Equation" r:id="rId5" imgW="660240" imgH="431640" progId="Equation.DSMT4">
                  <p:embed/>
                </p:oleObj>
              </mc:Choice>
              <mc:Fallback>
                <p:oleObj name="Equation" r:id="rId5" imgW="660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36957" y="4140543"/>
                        <a:ext cx="1525587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811322"/>
              </p:ext>
            </p:extLst>
          </p:nvPr>
        </p:nvGraphicFramePr>
        <p:xfrm>
          <a:off x="3730225" y="4140543"/>
          <a:ext cx="13271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" name="Equation" r:id="rId7" imgW="583920" imgH="431640" progId="Equation.DSMT4">
                  <p:embed/>
                </p:oleObj>
              </mc:Choice>
              <mc:Fallback>
                <p:oleObj name="Equation" r:id="rId7" imgW="5839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0225" y="4140543"/>
                        <a:ext cx="13271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512253"/>
              </p:ext>
            </p:extLst>
          </p:nvPr>
        </p:nvGraphicFramePr>
        <p:xfrm>
          <a:off x="5306296" y="4203420"/>
          <a:ext cx="1332416" cy="871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2" name="Equation" r:id="rId9" imgW="660240" imgH="431640" progId="Equation.DSMT4">
                  <p:embed/>
                </p:oleObj>
              </mc:Choice>
              <mc:Fallback>
                <p:oleObj name="Equation" r:id="rId9" imgW="660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06296" y="4203420"/>
                        <a:ext cx="1332416" cy="871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880538"/>
              </p:ext>
            </p:extLst>
          </p:nvPr>
        </p:nvGraphicFramePr>
        <p:xfrm>
          <a:off x="6887633" y="4203420"/>
          <a:ext cx="1385384" cy="88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3" name="Equation" r:id="rId11" imgW="672840" imgH="431640" progId="Equation.DSMT4">
                  <p:embed/>
                </p:oleObj>
              </mc:Choice>
              <mc:Fallback>
                <p:oleObj name="Equation" r:id="rId11" imgW="672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87633" y="4203420"/>
                        <a:ext cx="1385384" cy="888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4428" y="79759"/>
            <a:ext cx="464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77164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283" y="523220"/>
            <a:ext cx="110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 4. Lập các phân số bằng nhau từ đẳng thức cho trước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903" y="120741"/>
            <a:ext cx="464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283" y="1046440"/>
            <a:ext cx="11467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(Bài 10. SGK/tr9) Từ đẳng thức 2. 3 = 1. 6, ta có thể lập được các cặp phân số bằng nhau như sau: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801659" y="2041001"/>
            <a:ext cx="634629" cy="58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74106" y="2038873"/>
            <a:ext cx="688031" cy="201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041646" y="1978555"/>
            <a:ext cx="638175" cy="190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29" idx="1"/>
          </p:cNvCxnSpPr>
          <p:nvPr/>
        </p:nvCxnSpPr>
        <p:spPr>
          <a:xfrm flipV="1">
            <a:off x="7058232" y="2007848"/>
            <a:ext cx="635343" cy="17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00995" y="1761977"/>
            <a:ext cx="828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8561" y="2018199"/>
            <a:ext cx="55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85333" y="1507994"/>
            <a:ext cx="55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9304" y="2059062"/>
            <a:ext cx="55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9304" y="3085559"/>
            <a:ext cx="55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42411" y="1498202"/>
            <a:ext cx="55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50417" y="1474304"/>
            <a:ext cx="511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7289" y="167016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;</a:t>
            </a:r>
            <a:endParaRPr lang="vi-VN" sz="2800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900467" y="2995938"/>
            <a:ext cx="638175" cy="190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964724" y="2995938"/>
            <a:ext cx="638175" cy="190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255746" y="3005463"/>
            <a:ext cx="638175" cy="190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260869" y="3032807"/>
            <a:ext cx="638175" cy="190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124847" y="1474304"/>
            <a:ext cx="55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81988" y="1965124"/>
            <a:ext cx="476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55523" y="2069087"/>
            <a:ext cx="55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93575" y="1746238"/>
            <a:ext cx="89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46570" y="1632467"/>
            <a:ext cx="676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;</a:t>
            </a:r>
            <a:endParaRPr lang="vi-VN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6771269" y="2630023"/>
            <a:ext cx="676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;</a:t>
            </a:r>
            <a:endParaRPr lang="vi-VN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999646" y="2510291"/>
            <a:ext cx="48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5082" y="2530047"/>
            <a:ext cx="55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99646" y="3044864"/>
            <a:ext cx="55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17479" y="2559243"/>
            <a:ext cx="55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02296" y="3028278"/>
            <a:ext cx="55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12793" y="2747517"/>
            <a:ext cx="540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45333" y="2746903"/>
            <a:ext cx="540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88547" y="2563328"/>
            <a:ext cx="55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05334" y="3049118"/>
            <a:ext cx="55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19107" y="4090315"/>
            <a:ext cx="187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1949" y="3567107"/>
            <a:ext cx="992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 lập các cặp phân số bằng nhau từ đẳng thức 3. 4 = 6. 2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35073" y="5507137"/>
            <a:ext cx="2241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 = 6. 2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866963"/>
              </p:ext>
            </p:extLst>
          </p:nvPr>
        </p:nvGraphicFramePr>
        <p:xfrm>
          <a:off x="2499855" y="5085609"/>
          <a:ext cx="1265489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5" name="Equation" r:id="rId3" imgW="406080" imgH="507960" progId="Equation.DSMT4">
                  <p:embed/>
                </p:oleObj>
              </mc:Choice>
              <mc:Fallback>
                <p:oleObj name="Equation" r:id="rId3" imgW="4060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9855" y="5085609"/>
                        <a:ext cx="1265489" cy="158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49207"/>
              </p:ext>
            </p:extLst>
          </p:nvPr>
        </p:nvGraphicFramePr>
        <p:xfrm>
          <a:off x="3478201" y="4695617"/>
          <a:ext cx="1039159" cy="929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6" name="Equation" r:id="rId5" imgW="482400" imgH="431640" progId="Equation.DSMT4">
                  <p:embed/>
                </p:oleObj>
              </mc:Choice>
              <mc:Fallback>
                <p:oleObj name="Equation" r:id="rId5" imgW="482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78201" y="4695617"/>
                        <a:ext cx="1039159" cy="929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716679"/>
              </p:ext>
            </p:extLst>
          </p:nvPr>
        </p:nvGraphicFramePr>
        <p:xfrm>
          <a:off x="4755212" y="4707943"/>
          <a:ext cx="92868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" name="Equation" r:id="rId7" imgW="431640" imgH="431640" progId="Equation.DSMT4">
                  <p:embed/>
                </p:oleObj>
              </mc:Choice>
              <mc:Fallback>
                <p:oleObj name="Equation" r:id="rId7" imgW="431640" imgH="431640" progId="Equation.DSMT4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55212" y="4707943"/>
                        <a:ext cx="92868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697843"/>
              </p:ext>
            </p:extLst>
          </p:nvPr>
        </p:nvGraphicFramePr>
        <p:xfrm>
          <a:off x="3580689" y="5768747"/>
          <a:ext cx="1039159" cy="929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" name="Equation" r:id="rId9" imgW="482400" imgH="431640" progId="Equation.DSMT4">
                  <p:embed/>
                </p:oleObj>
              </mc:Choice>
              <mc:Fallback>
                <p:oleObj name="Equation" r:id="rId9" imgW="482400" imgH="431640" progId="Equation.DSMT4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80689" y="5768747"/>
                        <a:ext cx="1039159" cy="929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435838"/>
              </p:ext>
            </p:extLst>
          </p:nvPr>
        </p:nvGraphicFramePr>
        <p:xfrm>
          <a:off x="4740794" y="5768747"/>
          <a:ext cx="93027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9" name="Equation" r:id="rId11" imgW="431640" imgH="431640" progId="Equation.DSMT4">
                  <p:embed/>
                </p:oleObj>
              </mc:Choice>
              <mc:Fallback>
                <p:oleObj name="Equation" r:id="rId11" imgW="431640" imgH="43164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40794" y="5768747"/>
                        <a:ext cx="930275" cy="928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61835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6" grpId="0"/>
      <p:bldP spid="27" grpId="0"/>
      <p:bldP spid="28" grpId="0"/>
      <p:bldP spid="29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201354"/>
            <a:ext cx="12192000" cy="5439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2" tIns="34296" rIns="68592" bIns="342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 TÍNH CHẤT CƠ BẢN CỦA PHÂN SỐ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9786" y="351374"/>
            <a:ext cx="464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LUYỆN TẬP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84860"/>
            <a:ext cx="1140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Bài 8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Wingdings" panose="05000000000000000000" pitchFamily="2" charset="2"/>
              </a:rPr>
              <a:t>(SGK bài 13 trang 11): Các số phút sau đây chiếm bao nhiêu phần của 1 giờ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4" y="1661323"/>
            <a:ext cx="9572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a) 15 phút                          b) 30 phút                 c) 45 phút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d) 20 phút                          e) 40 phút                 g) 10 phút             h) 5 phút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038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9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85824" y="2982266"/>
            <a:ext cx="233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a) 15 phút =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462307" y="2845744"/>
          <a:ext cx="278503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0" name="Equation" r:id="rId5" imgW="1625400" imgH="431640" progId="Equation.DSMT4">
                  <p:embed/>
                </p:oleObj>
              </mc:Choice>
              <mc:Fallback>
                <p:oleObj name="Equation" r:id="rId5" imgW="1625400" imgH="4316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62307" y="2845744"/>
                        <a:ext cx="2785035" cy="73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27058" y="2960015"/>
            <a:ext cx="117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iờ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5780" y="3870038"/>
            <a:ext cx="117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iờ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3593" y="3837259"/>
            <a:ext cx="117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iờ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6314" y="3842991"/>
            <a:ext cx="117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iờ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91030" y="2933974"/>
            <a:ext cx="117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iờ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0492" y="2960014"/>
            <a:ext cx="117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iờ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2541307" y="3718278"/>
          <a:ext cx="28067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1" name="Equation" r:id="rId7" imgW="1638000" imgH="431640" progId="Equation.DSMT4">
                  <p:embed/>
                </p:oleObj>
              </mc:Choice>
              <mc:Fallback>
                <p:oleObj name="Equation" r:id="rId7" imgW="1638000" imgH="43164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41307" y="3718278"/>
                        <a:ext cx="2806700" cy="73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2443163" y="4627998"/>
          <a:ext cx="27844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2" name="Equation" r:id="rId9" imgW="1625400" imgH="431640" progId="Equation.DSMT4">
                  <p:embed/>
                </p:oleObj>
              </mc:Choice>
              <mc:Fallback>
                <p:oleObj name="Equation" r:id="rId9" imgW="1625400" imgH="4316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43163" y="4627998"/>
                        <a:ext cx="2784475" cy="73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2558486" y="5482085"/>
          <a:ext cx="2805113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3" name="Equation" r:id="rId11" imgW="1638000" imgH="431640" progId="Equation.DSMT4">
                  <p:embed/>
                </p:oleObj>
              </mc:Choice>
              <mc:Fallback>
                <p:oleObj name="Equation" r:id="rId11" imgW="1638000" imgH="4316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58486" y="5482085"/>
                        <a:ext cx="2805113" cy="73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398867" y="5610989"/>
            <a:ext cx="117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iờ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49372" y="5611610"/>
            <a:ext cx="117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iờ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72807" y="4732402"/>
            <a:ext cx="117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iờ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27057" y="4724773"/>
            <a:ext cx="117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iờ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5349" y="3815009"/>
            <a:ext cx="233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 30 phút =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2528" y="4748335"/>
            <a:ext cx="233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 45 phút =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8166" y="5634538"/>
            <a:ext cx="233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 20 phút =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6105" y="2454797"/>
            <a:ext cx="352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 giải: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4602" y="4732050"/>
            <a:ext cx="117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iờ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14366" y="5594062"/>
            <a:ext cx="117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iờ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872" y="740492"/>
            <a:ext cx="10761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 5. Các dạng khác</a:t>
            </a:r>
            <a:endParaRPr kumimoji="0" lang="vi-VN" sz="2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73977" y="2845744"/>
            <a:ext cx="233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/>
              </a:rPr>
              <a:t>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 </a:t>
            </a:r>
            <a:r>
              <a:rPr lang="en-US" sz="2400" dirty="0">
                <a:solidFill>
                  <a:prstClr val="black"/>
                </a:solidFill>
                <a:latin typeface="Times New Roman"/>
              </a:rPr>
              <a:t>4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0 phút =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505418"/>
              </p:ext>
            </p:extLst>
          </p:nvPr>
        </p:nvGraphicFramePr>
        <p:xfrm>
          <a:off x="8537986" y="2734575"/>
          <a:ext cx="282733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4" name="Equation" r:id="rId13" imgW="1650960" imgH="431640" progId="Equation.DSMT4">
                  <p:embed/>
                </p:oleObj>
              </mc:Choice>
              <mc:Fallback>
                <p:oleObj name="Equation" r:id="rId13" imgW="1650960" imgH="4316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537986" y="2734575"/>
                        <a:ext cx="2827337" cy="73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619843"/>
              </p:ext>
            </p:extLst>
          </p:nvPr>
        </p:nvGraphicFramePr>
        <p:xfrm>
          <a:off x="8616950" y="3780554"/>
          <a:ext cx="27844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5" name="Equation" r:id="rId15" imgW="1625400" imgH="431640" progId="Equation.DSMT4">
                  <p:embed/>
                </p:oleObj>
              </mc:Choice>
              <mc:Fallback>
                <p:oleObj name="Equation" r:id="rId15" imgW="1625400" imgH="43164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616950" y="3780554"/>
                        <a:ext cx="2784475" cy="73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1401425" y="2751433"/>
            <a:ext cx="117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iờ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448450" y="2830825"/>
            <a:ext cx="117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iờ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37623" y="2825069"/>
            <a:ext cx="117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iờ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266942" y="4732049"/>
            <a:ext cx="117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iờ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89857" y="3870038"/>
            <a:ext cx="233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>
                <a:solidFill>
                  <a:prstClr val="black"/>
                </a:solidFill>
                <a:latin typeface="Times New Roman"/>
              </a:rPr>
              <a:t>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 </a:t>
            </a:r>
            <a:r>
              <a:rPr lang="en-US" sz="2400" noProof="0" dirty="0" smtClean="0">
                <a:solidFill>
                  <a:prstClr val="black"/>
                </a:solidFill>
                <a:latin typeface="Times New Roman"/>
              </a:rPr>
              <a:t>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0 phút =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89857" y="4767052"/>
            <a:ext cx="233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>
                <a:solidFill>
                  <a:prstClr val="black"/>
                </a:solidFill>
                <a:latin typeface="Times New Roman"/>
              </a:rPr>
              <a:t>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 </a:t>
            </a:r>
            <a:r>
              <a:rPr lang="en-US" sz="2400" noProof="0" dirty="0">
                <a:solidFill>
                  <a:prstClr val="black"/>
                </a:solidFill>
                <a:latin typeface="Times New Roman"/>
              </a:rPr>
              <a:t>5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phút =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364909" y="3837258"/>
            <a:ext cx="117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iờ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37623" y="3862128"/>
            <a:ext cx="117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iờ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458449" y="3842991"/>
            <a:ext cx="117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iờ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518526"/>
              </p:ext>
            </p:extLst>
          </p:nvPr>
        </p:nvGraphicFramePr>
        <p:xfrm>
          <a:off x="8559416" y="4700344"/>
          <a:ext cx="27844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6" name="Equation" r:id="rId17" imgW="1625400" imgH="431640" progId="Equation.DSMT4">
                  <p:embed/>
                </p:oleObj>
              </mc:Choice>
              <mc:Fallback>
                <p:oleObj name="Equation" r:id="rId17" imgW="1625400" imgH="43164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559416" y="4700344"/>
                        <a:ext cx="2784475" cy="73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10198665" y="4777560"/>
            <a:ext cx="117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iờ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865423" y="4825907"/>
            <a:ext cx="117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iờ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81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9786" y="610459"/>
            <a:ext cx="464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LUYỆN TẬP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137" y="1088266"/>
            <a:ext cx="11521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Bài 9.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Wingdings" panose="05000000000000000000" pitchFamily="2" charset="2"/>
              </a:rPr>
              <a:t>( Bài 20 -SBT /tr8) Một vòi nước chảy 3 giờ thì đầy bể. Hỏi khi chảy trong 1 giờ; 59 phút; 127 phút thì lượng nước đã chảy chiếm bao nhiêu phần bể?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3327" y="2065374"/>
            <a:ext cx="352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 giải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748" y="2595419"/>
            <a:ext cx="4655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Vòi nước chảy 3 giờ thì đầy bể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1516" y="2586090"/>
            <a:ext cx="614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Trong 1 giờ vòi nước chảy được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…….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bể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4403" y="2001959"/>
            <a:ext cx="1412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Gợi ý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5002195" y="2644045"/>
          <a:ext cx="551132" cy="413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4" name="Equation" r:id="rId3" imgW="203040" imgH="152280" progId="Equation.DSMT4">
                  <p:embed/>
                </p:oleObj>
              </mc:Choice>
              <mc:Fallback>
                <p:oleObj name="Equation" r:id="rId3" imgW="203040" imgH="1522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2195" y="2644045"/>
                        <a:ext cx="551132" cy="413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817870" y="4557611"/>
          <a:ext cx="551132" cy="413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5" name="Equation" r:id="rId5" imgW="203040" imgH="152280" progId="Equation.DSMT4">
                  <p:embed/>
                </p:oleObj>
              </mc:Choice>
              <mc:Fallback>
                <p:oleObj name="Equation" r:id="rId5" imgW="203040" imgH="1522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7870" y="4557611"/>
                        <a:ext cx="551132" cy="413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1059440" y="3903266"/>
          <a:ext cx="6191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6" name="Equation" r:id="rId6" imgW="228600" imgH="152280" progId="Equation.DSMT4">
                  <p:embed/>
                </p:oleObj>
              </mc:Choice>
              <mc:Fallback>
                <p:oleObj name="Equation" r:id="rId6" imgW="228600" imgH="1522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59440" y="3903266"/>
                        <a:ext cx="619125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9657322" y="2395106"/>
          <a:ext cx="2952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7" name="Equation" r:id="rId8" imgW="139680" imgH="431640" progId="Equation.DSMT4">
                  <p:embed/>
                </p:oleObj>
              </mc:Choice>
              <mc:Fallback>
                <p:oleObj name="Equation" r:id="rId8" imgW="139680" imgH="43164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57322" y="2395106"/>
                        <a:ext cx="295275" cy="91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46409" y="3352685"/>
            <a:ext cx="4655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Vòi nước chảy 3 giờ thì đầy bể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88655" y="3877765"/>
            <a:ext cx="8802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Vòi nước chảy trong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…….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phút thì đầy bể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94314" y="3814350"/>
            <a:ext cx="1736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180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69001" y="4476177"/>
            <a:ext cx="1049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Trong 59 phút vòi nước chảy được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……..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bể và trong 127 phút vòi chảy được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…….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bể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5830929" y="4364286"/>
          <a:ext cx="530144" cy="7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Equation" r:id="rId10" imgW="304560" imgH="431640" progId="Equation.DSMT4">
                  <p:embed/>
                </p:oleObj>
              </mc:Choice>
              <mc:Fallback>
                <p:oleObj name="Equation" r:id="rId10" imgW="304560" imgH="43164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30929" y="4364286"/>
                        <a:ext cx="530144" cy="75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10823000" y="4413247"/>
          <a:ext cx="495583" cy="702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Equation" r:id="rId12" imgW="304560" imgH="431640" progId="Equation.DSMT4">
                  <p:embed/>
                </p:oleObj>
              </mc:Choice>
              <mc:Fallback>
                <p:oleObj name="Equation" r:id="rId12" imgW="304560" imgH="43164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823000" y="4413247"/>
                        <a:ext cx="495583" cy="702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218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4" grpId="0"/>
      <p:bldP spid="7" grpId="0"/>
      <p:bldP spid="8" grpId="0"/>
      <p:bldP spid="8" grpId="1"/>
      <p:bldP spid="19" grpId="0"/>
      <p:bldP spid="22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03" y="120741"/>
            <a:ext cx="464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BÀI TẬP BỔ SUNG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03" y="520054"/>
            <a:ext cx="673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10. Các câu sau đây là đúng hay sai?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844765"/>
              </p:ext>
            </p:extLst>
          </p:nvPr>
        </p:nvGraphicFramePr>
        <p:xfrm>
          <a:off x="577272" y="1304884"/>
          <a:ext cx="10908146" cy="4356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6764">
                  <a:extLst>
                    <a:ext uri="{9D8B030D-6E8A-4147-A177-3AD203B41FA5}">
                      <a16:colId xmlns:a16="http://schemas.microsoft.com/office/drawing/2014/main" xmlns="" val="4079442402"/>
                    </a:ext>
                  </a:extLst>
                </a:gridCol>
                <a:gridCol w="1311564">
                  <a:extLst>
                    <a:ext uri="{9D8B030D-6E8A-4147-A177-3AD203B41FA5}">
                      <a16:colId xmlns:a16="http://schemas.microsoft.com/office/drawing/2014/main" xmlns="" val="2422740871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xmlns="" val="2024293711"/>
                    </a:ext>
                  </a:extLst>
                </a:gridCol>
              </a:tblGrid>
              <a:tr h="4917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CÂU</a:t>
                      </a:r>
                      <a:endParaRPr lang="vi-VN" sz="2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ĐÚNG</a:t>
                      </a:r>
                      <a:endParaRPr lang="vi-VN" sz="2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SAI</a:t>
                      </a:r>
                      <a:endParaRPr lang="vi-VN" sz="2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576442"/>
                  </a:ext>
                </a:extLst>
              </a:tr>
              <a:tr h="937114"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Khi đổi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dấu đồng thời cả tử và mẫu của một phân số thì ta được một phân số bằng phân số đã cho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vi-VN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0371630"/>
                  </a:ext>
                </a:extLst>
              </a:tr>
              <a:tr h="89416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2) Nếu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ta nhân cả tử và mẫu của một phân số với cùng một số  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   nguyên thì ta được một phân số bằng phân số đã cho.</a:t>
                      </a:r>
                      <a:endParaRPr lang="vi-VN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8775364"/>
                  </a:ext>
                </a:extLst>
              </a:tr>
              <a:tr h="70963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3) Mỗi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phân số có vô số phân số bằng nó.</a:t>
                      </a:r>
                      <a:endParaRPr lang="vi-VN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1760812"/>
                  </a:ext>
                </a:extLst>
              </a:tr>
              <a:tr h="129718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4) Nếu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ta chia cả tử và mẫu của một phân số cho cùng một ước chung của chúng thì ta được một phân số bằng phân số đã cho.</a:t>
                      </a:r>
                      <a:endParaRPr lang="vi-VN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3759948"/>
                  </a:ext>
                </a:extLst>
              </a:tr>
            </a:tbl>
          </a:graphicData>
        </a:graphic>
      </p:graphicFrame>
      <p:sp>
        <p:nvSpPr>
          <p:cNvPr id="6" name="Flowchart: Connector 5"/>
          <p:cNvSpPr/>
          <p:nvPr/>
        </p:nvSpPr>
        <p:spPr>
          <a:xfrm>
            <a:off x="9580992" y="2071479"/>
            <a:ext cx="498764" cy="523220"/>
          </a:xfrm>
          <a:prstGeom prst="flowChartConnector">
            <a:avLst/>
          </a:prstGeom>
          <a:solidFill>
            <a:schemeClr val="accent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" name="Flowchart: Connector 8"/>
          <p:cNvSpPr/>
          <p:nvPr/>
        </p:nvSpPr>
        <p:spPr>
          <a:xfrm>
            <a:off x="10704945" y="2076298"/>
            <a:ext cx="498764" cy="523220"/>
          </a:xfrm>
          <a:prstGeom prst="flowChartConnector">
            <a:avLst/>
          </a:prstGeom>
          <a:solidFill>
            <a:schemeClr val="accent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Flowchart: Connector 9"/>
          <p:cNvSpPr/>
          <p:nvPr/>
        </p:nvSpPr>
        <p:spPr>
          <a:xfrm>
            <a:off x="10737273" y="2929979"/>
            <a:ext cx="498764" cy="523220"/>
          </a:xfrm>
          <a:prstGeom prst="flowChartConnector">
            <a:avLst/>
          </a:prstGeom>
          <a:solidFill>
            <a:schemeClr val="accent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1" name="Flowchart: Connector 10"/>
          <p:cNvSpPr/>
          <p:nvPr/>
        </p:nvSpPr>
        <p:spPr>
          <a:xfrm>
            <a:off x="9571180" y="2938182"/>
            <a:ext cx="498764" cy="523220"/>
          </a:xfrm>
          <a:prstGeom prst="flowChartConnector">
            <a:avLst/>
          </a:prstGeom>
          <a:solidFill>
            <a:schemeClr val="accent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Flowchart: Connector 11"/>
          <p:cNvSpPr/>
          <p:nvPr/>
        </p:nvSpPr>
        <p:spPr>
          <a:xfrm>
            <a:off x="9594271" y="3751565"/>
            <a:ext cx="498764" cy="523220"/>
          </a:xfrm>
          <a:prstGeom prst="flowChartConnector">
            <a:avLst/>
          </a:prstGeom>
          <a:solidFill>
            <a:schemeClr val="accent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3" name="Flowchart: Connector 12"/>
          <p:cNvSpPr/>
          <p:nvPr/>
        </p:nvSpPr>
        <p:spPr>
          <a:xfrm>
            <a:off x="9580992" y="4706352"/>
            <a:ext cx="498764" cy="523220"/>
          </a:xfrm>
          <a:prstGeom prst="flowChartConnector">
            <a:avLst/>
          </a:prstGeom>
          <a:solidFill>
            <a:schemeClr val="accent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Flowchart: Connector 13"/>
          <p:cNvSpPr/>
          <p:nvPr/>
        </p:nvSpPr>
        <p:spPr>
          <a:xfrm>
            <a:off x="10747664" y="4660740"/>
            <a:ext cx="498764" cy="523220"/>
          </a:xfrm>
          <a:prstGeom prst="flowChartConnector">
            <a:avLst/>
          </a:prstGeom>
          <a:solidFill>
            <a:schemeClr val="accent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5" name="Flowchart: Connector 14"/>
          <p:cNvSpPr/>
          <p:nvPr/>
        </p:nvSpPr>
        <p:spPr>
          <a:xfrm>
            <a:off x="10747664" y="3807650"/>
            <a:ext cx="498764" cy="523220"/>
          </a:xfrm>
          <a:prstGeom prst="flowChartConnector">
            <a:avLst/>
          </a:prstGeom>
          <a:solidFill>
            <a:schemeClr val="accent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6" name="TextBox 15"/>
          <p:cNvSpPr txBox="1"/>
          <p:nvPr/>
        </p:nvSpPr>
        <p:spPr>
          <a:xfrm>
            <a:off x="9658348" y="3702633"/>
            <a:ext cx="55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x</a:t>
            </a:r>
            <a:endParaRPr lang="vi-VN" sz="28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43471" y="2022547"/>
            <a:ext cx="55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 x</a:t>
            </a:r>
            <a:endParaRPr lang="vi-VN" sz="28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06546" y="2906959"/>
            <a:ext cx="55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x</a:t>
            </a:r>
            <a:endParaRPr lang="vi-VN" sz="28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58348" y="4674098"/>
            <a:ext cx="55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x</a:t>
            </a:r>
            <a:endParaRPr lang="vi-VN" sz="2800" b="1" dirty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467919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62969" y="3525857"/>
            <a:ext cx="2309044" cy="8648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2" tIns="34296" rIns="68592" bIns="342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1.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1203" y="4384354"/>
            <a:ext cx="9591637" cy="98270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2" tIns="34296" rIns="68592" bIns="342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TẬP: PHÂN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BẰNG NHAU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TẬP: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 CHẤT CƠ BẢN CỦA PHÂN 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0984" y="1838037"/>
            <a:ext cx="7232073" cy="10529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Ngày 2 tháng 4 năm 2020</a:t>
            </a:r>
          </a:p>
          <a:p>
            <a:pPr algn="ctr"/>
            <a:r>
              <a:rPr lang="en-US" sz="2800" b="1" dirty="0" smtClean="0"/>
              <a:t>Thời gian: 19h30p – 21h</a:t>
            </a:r>
            <a:endParaRPr lang="vi-VN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953163" y="785091"/>
            <a:ext cx="3980873" cy="10529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HỌC TRỰC TUYẾN</a:t>
            </a:r>
          </a:p>
        </p:txBody>
      </p:sp>
    </p:spTree>
    <p:extLst>
      <p:ext uri="{BB962C8B-B14F-4D97-AF65-F5344CB8AC3E}">
        <p14:creationId xmlns:p14="http://schemas.microsoft.com/office/powerpoint/2010/main" val="313784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/>
          <p:cNvSpPr/>
          <p:nvPr/>
        </p:nvSpPr>
        <p:spPr>
          <a:xfrm>
            <a:off x="5235035" y="5524517"/>
            <a:ext cx="524911" cy="34290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Oval 57"/>
          <p:cNvSpPr/>
          <p:nvPr/>
        </p:nvSpPr>
        <p:spPr>
          <a:xfrm>
            <a:off x="9355507" y="3159406"/>
            <a:ext cx="524911" cy="342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Oval 52"/>
          <p:cNvSpPr/>
          <p:nvPr/>
        </p:nvSpPr>
        <p:spPr>
          <a:xfrm>
            <a:off x="7624079" y="1463703"/>
            <a:ext cx="524911" cy="3429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94903" y="120741"/>
            <a:ext cx="464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BÀI TẬP BỔ SUNG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782" y="549042"/>
            <a:ext cx="896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11. Hãy chọn câu trả lời đúng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413101"/>
              </p:ext>
            </p:extLst>
          </p:nvPr>
        </p:nvGraphicFramePr>
        <p:xfrm>
          <a:off x="3332353" y="977343"/>
          <a:ext cx="688935" cy="900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3" name="Equation" r:id="rId3" imgW="330120" imgH="431640" progId="Equation.DSMT4">
                  <p:embed/>
                </p:oleObj>
              </mc:Choice>
              <mc:Fallback>
                <p:oleObj name="Equation" r:id="rId3" imgW="3301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2353" y="977343"/>
                        <a:ext cx="688935" cy="900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272852"/>
              </p:ext>
            </p:extLst>
          </p:nvPr>
        </p:nvGraphicFramePr>
        <p:xfrm>
          <a:off x="5420669" y="1148618"/>
          <a:ext cx="515853" cy="923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4" name="Equation" r:id="rId5" imgW="241200" imgH="431640" progId="Equation.DSMT4">
                  <p:embed/>
                </p:oleObj>
              </mc:Choice>
              <mc:Fallback>
                <p:oleObj name="Equation" r:id="rId5" imgW="241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0669" y="1148618"/>
                        <a:ext cx="515853" cy="923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477917"/>
              </p:ext>
            </p:extLst>
          </p:nvPr>
        </p:nvGraphicFramePr>
        <p:xfrm>
          <a:off x="6676042" y="1073412"/>
          <a:ext cx="515852" cy="923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5" name="Equation" r:id="rId7" imgW="241200" imgH="431640" progId="Equation.DSMT4">
                  <p:embed/>
                </p:oleObj>
              </mc:Choice>
              <mc:Fallback>
                <p:oleObj name="Equation" r:id="rId7" imgW="241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76042" y="1073412"/>
                        <a:ext cx="515852" cy="923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965654"/>
              </p:ext>
            </p:extLst>
          </p:nvPr>
        </p:nvGraphicFramePr>
        <p:xfrm>
          <a:off x="8178711" y="1153254"/>
          <a:ext cx="496802" cy="889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6" name="Equation" r:id="rId9" imgW="241200" imgH="431640" progId="Equation.DSMT4">
                  <p:embed/>
                </p:oleObj>
              </mc:Choice>
              <mc:Fallback>
                <p:oleObj name="Equation" r:id="rId9" imgW="241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78711" y="1153254"/>
                        <a:ext cx="496802" cy="889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547588"/>
              </p:ext>
            </p:extLst>
          </p:nvPr>
        </p:nvGraphicFramePr>
        <p:xfrm>
          <a:off x="9617962" y="1101113"/>
          <a:ext cx="542399" cy="970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7" name="Equation" r:id="rId11" imgW="241200" imgH="431640" progId="Equation.DSMT4">
                  <p:embed/>
                </p:oleObj>
              </mc:Choice>
              <mc:Fallback>
                <p:oleObj name="Equation" r:id="rId11" imgW="241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617962" y="1101113"/>
                        <a:ext cx="542399" cy="970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965456"/>
              </p:ext>
            </p:extLst>
          </p:nvPr>
        </p:nvGraphicFramePr>
        <p:xfrm>
          <a:off x="867173" y="2945415"/>
          <a:ext cx="475154" cy="914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8" name="Equation" r:id="rId13" imgW="241200" imgH="431640" progId="Equation.DSMT4">
                  <p:embed/>
                </p:oleObj>
              </mc:Choice>
              <mc:Fallback>
                <p:oleObj name="Equation" r:id="rId13" imgW="241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67173" y="2945415"/>
                        <a:ext cx="475154" cy="914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020032"/>
              </p:ext>
            </p:extLst>
          </p:nvPr>
        </p:nvGraphicFramePr>
        <p:xfrm>
          <a:off x="1824621" y="2999016"/>
          <a:ext cx="475154" cy="914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9" name="Equation" r:id="rId15" imgW="241200" imgH="431640" progId="Equation.DSMT4">
                  <p:embed/>
                </p:oleObj>
              </mc:Choice>
              <mc:Fallback>
                <p:oleObj name="Equation" r:id="rId15" imgW="241200" imgH="4316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24621" y="2999016"/>
                        <a:ext cx="475154" cy="914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013438"/>
              </p:ext>
            </p:extLst>
          </p:nvPr>
        </p:nvGraphicFramePr>
        <p:xfrm>
          <a:off x="3732378" y="2874407"/>
          <a:ext cx="475154" cy="914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0" name="Equation" r:id="rId17" imgW="241200" imgH="431640" progId="Equation.DSMT4">
                  <p:embed/>
                </p:oleObj>
              </mc:Choice>
              <mc:Fallback>
                <p:oleObj name="Equation" r:id="rId17" imgW="241200" imgH="4316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732378" y="2874407"/>
                        <a:ext cx="475154" cy="914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14958"/>
              </p:ext>
            </p:extLst>
          </p:nvPr>
        </p:nvGraphicFramePr>
        <p:xfrm>
          <a:off x="4734357" y="2874407"/>
          <a:ext cx="41170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1" name="Equation" r:id="rId19" imgW="152280" imgH="431640" progId="Equation.DSMT4">
                  <p:embed/>
                </p:oleObj>
              </mc:Choice>
              <mc:Fallback>
                <p:oleObj name="Equation" r:id="rId19" imgW="152280" imgH="4316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34357" y="2874407"/>
                        <a:ext cx="411702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550835"/>
              </p:ext>
            </p:extLst>
          </p:nvPr>
        </p:nvGraphicFramePr>
        <p:xfrm>
          <a:off x="9841416" y="2874407"/>
          <a:ext cx="41170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2" name="Equation" r:id="rId21" imgW="152280" imgH="431640" progId="Equation.DSMT4">
                  <p:embed/>
                </p:oleObj>
              </mc:Choice>
              <mc:Fallback>
                <p:oleObj name="Equation" r:id="rId21" imgW="152280" imgH="4316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841416" y="2874407"/>
                        <a:ext cx="411702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675353"/>
              </p:ext>
            </p:extLst>
          </p:nvPr>
        </p:nvGraphicFramePr>
        <p:xfrm>
          <a:off x="6885945" y="2928640"/>
          <a:ext cx="41170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3" name="Equation" r:id="rId23" imgW="152280" imgH="431640" progId="Equation.DSMT4">
                  <p:embed/>
                </p:oleObj>
              </mc:Choice>
              <mc:Fallback>
                <p:oleObj name="Equation" r:id="rId23" imgW="152280" imgH="4316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885945" y="2928640"/>
                        <a:ext cx="411702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47237"/>
              </p:ext>
            </p:extLst>
          </p:nvPr>
        </p:nvGraphicFramePr>
        <p:xfrm>
          <a:off x="7624079" y="2874407"/>
          <a:ext cx="65223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4" name="Equation" r:id="rId25" imgW="241200" imgH="431640" progId="Equation.DSMT4">
                  <p:embed/>
                </p:oleObj>
              </mc:Choice>
              <mc:Fallback>
                <p:oleObj name="Equation" r:id="rId25" imgW="241200" imgH="4316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624079" y="2874407"/>
                        <a:ext cx="65223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103551"/>
              </p:ext>
            </p:extLst>
          </p:nvPr>
        </p:nvGraphicFramePr>
        <p:xfrm>
          <a:off x="10587539" y="2874407"/>
          <a:ext cx="89276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5" name="Equation" r:id="rId27" imgW="330120" imgH="431640" progId="Equation.DSMT4">
                  <p:embed/>
                </p:oleObj>
              </mc:Choice>
              <mc:Fallback>
                <p:oleObj name="Equation" r:id="rId27" imgW="330120" imgH="4316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0587539" y="2874407"/>
                        <a:ext cx="89276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3918" y="1153254"/>
            <a:ext cx="497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1) Phân số bằng phân số            là:</a:t>
            </a:r>
            <a:endParaRPr lang="vi-VN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054782" y="1333140"/>
            <a:ext cx="60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</a:t>
            </a:r>
            <a:endParaRPr lang="vi-VN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318858" y="1315407"/>
            <a:ext cx="54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B.</a:t>
            </a:r>
            <a:endParaRPr lang="vi-VN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431462" y="3054101"/>
            <a:ext cx="481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C.</a:t>
            </a:r>
            <a:endParaRPr lang="vi-VN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9170712" y="1304131"/>
            <a:ext cx="569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D.</a:t>
            </a:r>
            <a:endParaRPr lang="vi-VN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19702" y="2361770"/>
            <a:ext cx="631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2) Các cặp số bằng nhau là:</a:t>
            </a:r>
            <a:endParaRPr lang="vi-VN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4188526" y="3070284"/>
            <a:ext cx="49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và</a:t>
            </a:r>
            <a:endParaRPr lang="vi-VN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287811" y="3139276"/>
            <a:ext cx="49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và</a:t>
            </a:r>
            <a:endParaRPr lang="vi-VN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0208958" y="3100774"/>
            <a:ext cx="49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và</a:t>
            </a:r>
            <a:endParaRPr lang="vi-VN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7208678" y="3064563"/>
            <a:ext cx="49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và</a:t>
            </a:r>
            <a:endParaRPr lang="vi-VN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42782" y="4518823"/>
            <a:ext cx="5809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3) Giá trị của x thỏa mãn đẳng thức:</a:t>
            </a:r>
            <a:endParaRPr lang="vi-VN" sz="2400" dirty="0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334737"/>
              </p:ext>
            </p:extLst>
          </p:nvPr>
        </p:nvGraphicFramePr>
        <p:xfrm>
          <a:off x="4856310" y="4353857"/>
          <a:ext cx="475154" cy="914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6" name="Equation" r:id="rId29" imgW="241200" imgH="431640" progId="Equation.DSMT4">
                  <p:embed/>
                </p:oleObj>
              </mc:Choice>
              <mc:Fallback>
                <p:oleObj name="Equation" r:id="rId29" imgW="241200" imgH="4316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856310" y="4353857"/>
                        <a:ext cx="475154" cy="914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271153"/>
              </p:ext>
            </p:extLst>
          </p:nvPr>
        </p:nvGraphicFramePr>
        <p:xfrm>
          <a:off x="5678595" y="4347944"/>
          <a:ext cx="64928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7" name="Equation" r:id="rId31" imgW="330120" imgH="431640" progId="Equation.DSMT4">
                  <p:embed/>
                </p:oleObj>
              </mc:Choice>
              <mc:Fallback>
                <p:oleObj name="Equation" r:id="rId31" imgW="330120" imgH="4316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678595" y="4347944"/>
                        <a:ext cx="64928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331464" y="4606590"/>
            <a:ext cx="969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vi-VN" sz="2400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10048"/>
              </p:ext>
            </p:extLst>
          </p:nvPr>
        </p:nvGraphicFramePr>
        <p:xfrm>
          <a:off x="1657668" y="5474419"/>
          <a:ext cx="798660" cy="40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8" name="Equation" r:id="rId33" imgW="380880" imgH="177480" progId="Equation.DSMT4">
                  <p:embed/>
                </p:oleObj>
              </mc:Choice>
              <mc:Fallback>
                <p:oleObj name="Equation" r:id="rId33" imgW="380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657668" y="5474419"/>
                        <a:ext cx="798660" cy="400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642241"/>
              </p:ext>
            </p:extLst>
          </p:nvPr>
        </p:nvGraphicFramePr>
        <p:xfrm>
          <a:off x="3908077" y="5473520"/>
          <a:ext cx="931394" cy="401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9" name="Equation" r:id="rId35" imgW="444240" imgH="177480" progId="Equation.DSMT4">
                  <p:embed/>
                </p:oleObj>
              </mc:Choice>
              <mc:Fallback>
                <p:oleObj name="Equation" r:id="rId35" imgW="444240" imgH="17748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3908077" y="5473520"/>
                        <a:ext cx="931394" cy="401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848029"/>
              </p:ext>
            </p:extLst>
          </p:nvPr>
        </p:nvGraphicFramePr>
        <p:xfrm>
          <a:off x="8184611" y="5504441"/>
          <a:ext cx="1170896" cy="401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0" name="Equation" r:id="rId37" imgW="558720" imgH="177480" progId="Equation.DSMT4">
                  <p:embed/>
                </p:oleObj>
              </mc:Choice>
              <mc:Fallback>
                <p:oleObj name="Equation" r:id="rId37" imgW="558720" imgH="17748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8184611" y="5504441"/>
                        <a:ext cx="1170896" cy="401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689000"/>
              </p:ext>
            </p:extLst>
          </p:nvPr>
        </p:nvGraphicFramePr>
        <p:xfrm>
          <a:off x="5748246" y="5485382"/>
          <a:ext cx="984616" cy="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1" name="Equation" r:id="rId39" imgW="469800" imgH="177480" progId="Equation.DSMT4">
                  <p:embed/>
                </p:oleObj>
              </mc:Choice>
              <mc:Fallback>
                <p:oleObj name="Equation" r:id="rId39" imgW="469800" imgH="17748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5748246" y="5485382"/>
                        <a:ext cx="984616" cy="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410583" y="3124024"/>
            <a:ext cx="60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</a:t>
            </a:r>
            <a:endParaRPr lang="vi-VN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3366731" y="3083366"/>
            <a:ext cx="54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B.</a:t>
            </a:r>
            <a:endParaRPr lang="vi-VN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9486374" y="3097040"/>
            <a:ext cx="569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D.</a:t>
            </a:r>
            <a:endParaRPr lang="vi-VN" sz="2400" dirty="0"/>
          </a:p>
        </p:txBody>
      </p:sp>
      <p:sp>
        <p:nvSpPr>
          <p:cNvPr id="44" name="TextBox 43"/>
          <p:cNvSpPr txBox="1"/>
          <p:nvPr/>
        </p:nvSpPr>
        <p:spPr>
          <a:xfrm flipH="1">
            <a:off x="5305004" y="5492615"/>
            <a:ext cx="998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C.</a:t>
            </a:r>
            <a:endParaRPr lang="vi-VN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1240777" y="5456645"/>
            <a:ext cx="60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</a:t>
            </a:r>
            <a:endParaRPr lang="vi-VN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3458926" y="5456644"/>
            <a:ext cx="54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B.</a:t>
            </a:r>
            <a:endParaRPr lang="vi-VN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7813848" y="5473520"/>
            <a:ext cx="569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D.</a:t>
            </a:r>
            <a:endParaRPr lang="vi-VN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7702803" y="1364213"/>
            <a:ext cx="481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C.</a:t>
            </a:r>
            <a:endParaRPr lang="vi-VN" sz="2400" dirty="0"/>
          </a:p>
        </p:txBody>
      </p:sp>
      <p:sp>
        <p:nvSpPr>
          <p:cNvPr id="4" name="Right Arrow 3">
            <a:hlinkClick r:id="rId41" action="ppaction://hlinksldjump"/>
          </p:cNvPr>
          <p:cNvSpPr/>
          <p:nvPr/>
        </p:nvSpPr>
        <p:spPr>
          <a:xfrm>
            <a:off x="10896600" y="6305550"/>
            <a:ext cx="714375" cy="552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430162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53" grpId="0" animBg="1"/>
      <p:bldP spid="2" grpId="0"/>
      <p:bldP spid="3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/>
          <p:nvPr/>
        </p:nvSpPr>
        <p:spPr>
          <a:xfrm>
            <a:off x="3289891" y="1977147"/>
            <a:ext cx="524911" cy="3429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903" y="120741"/>
            <a:ext cx="464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BÀI TẬP BỔ SUNG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782" y="549042"/>
            <a:ext cx="896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11. Hãy chọn câu trả lời đúng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617488"/>
              </p:ext>
            </p:extLst>
          </p:nvPr>
        </p:nvGraphicFramePr>
        <p:xfrm>
          <a:off x="1783249" y="1735898"/>
          <a:ext cx="483406" cy="865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5" name="Equation" r:id="rId3" imgW="241200" imgH="431640" progId="Equation.DSMT4">
                  <p:embed/>
                </p:oleObj>
              </mc:Choice>
              <mc:Fallback>
                <p:oleObj name="Equation" r:id="rId3" imgW="241200" imgH="4316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3249" y="1735898"/>
                        <a:ext cx="483406" cy="865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710946"/>
              </p:ext>
            </p:extLst>
          </p:nvPr>
        </p:nvGraphicFramePr>
        <p:xfrm>
          <a:off x="5930648" y="1698386"/>
          <a:ext cx="325437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6" name="Equation" r:id="rId5" imgW="152280" imgH="431640" progId="Equation.DSMT4">
                  <p:embed/>
                </p:oleObj>
              </mc:Choice>
              <mc:Fallback>
                <p:oleObj name="Equation" r:id="rId5" imgW="152280" imgH="4316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30648" y="1698386"/>
                        <a:ext cx="325437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184086"/>
              </p:ext>
            </p:extLst>
          </p:nvPr>
        </p:nvGraphicFramePr>
        <p:xfrm>
          <a:off x="3998913" y="1687513"/>
          <a:ext cx="3143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7" name="Equation" r:id="rId7" imgW="152280" imgH="431640" progId="Equation.DSMT4">
                  <p:embed/>
                </p:oleObj>
              </mc:Choice>
              <mc:Fallback>
                <p:oleObj name="Equation" r:id="rId7" imgW="152280" imgH="4316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98913" y="1687513"/>
                        <a:ext cx="314325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839001"/>
              </p:ext>
            </p:extLst>
          </p:nvPr>
        </p:nvGraphicFramePr>
        <p:xfrm>
          <a:off x="8197850" y="1674813"/>
          <a:ext cx="333818" cy="94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8" name="Equation" r:id="rId9" imgW="152280" imgH="431640" progId="Equation.DSMT4">
                  <p:embed/>
                </p:oleObj>
              </mc:Choice>
              <mc:Fallback>
                <p:oleObj name="Equation" r:id="rId9" imgW="152280" imgH="4316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97850" y="1674813"/>
                        <a:ext cx="333818" cy="945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3918" y="1153254"/>
            <a:ext cx="7559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4) 40 cm = … m. Phân số cần điền vào chỗ …. </a:t>
            </a:r>
            <a:r>
              <a:rPr lang="en-US" sz="2400" dirty="0">
                <a:solidFill>
                  <a:prstClr val="black"/>
                </a:solidFill>
                <a:latin typeface="Times New Roman"/>
              </a:rPr>
              <a:t>l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à: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8764" y="1880624"/>
            <a:ext cx="60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63932" y="1911483"/>
            <a:ext cx="54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19474" y="1945678"/>
            <a:ext cx="569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932" y="2832367"/>
            <a:ext cx="631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5) Giá trị của x thỏa mãn đẳng thức:             là.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76566" y="3824869"/>
            <a:ext cx="60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74245" y="1917764"/>
            <a:ext cx="481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159958"/>
              </p:ext>
            </p:extLst>
          </p:nvPr>
        </p:nvGraphicFramePr>
        <p:xfrm>
          <a:off x="4740794" y="2660763"/>
          <a:ext cx="921287" cy="92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9" name="Equation" r:id="rId11" imgW="457200" imgH="457200" progId="Equation.DSMT4">
                  <p:embed/>
                </p:oleObj>
              </mc:Choice>
              <mc:Fallback>
                <p:oleObj name="Equation" r:id="rId11" imgW="457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40794" y="2660763"/>
                        <a:ext cx="921287" cy="921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7026912" y="3824869"/>
            <a:ext cx="60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/>
              </a:rPr>
              <a:t>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20026" y="4550074"/>
            <a:ext cx="60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26911" y="4386460"/>
            <a:ext cx="60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/>
              </a:rPr>
              <a:t>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591020"/>
              </p:ext>
            </p:extLst>
          </p:nvPr>
        </p:nvGraphicFramePr>
        <p:xfrm>
          <a:off x="1835447" y="3857488"/>
          <a:ext cx="819278" cy="39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0" name="Equation" r:id="rId13" imgW="393480" imgH="190440" progId="Equation.DSMT4">
                  <p:embed/>
                </p:oleObj>
              </mc:Choice>
              <mc:Fallback>
                <p:oleObj name="Equation" r:id="rId13" imgW="3934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35447" y="3857488"/>
                        <a:ext cx="819278" cy="39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241310"/>
              </p:ext>
            </p:extLst>
          </p:nvPr>
        </p:nvGraphicFramePr>
        <p:xfrm>
          <a:off x="7518436" y="3822390"/>
          <a:ext cx="1101188" cy="42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1" name="Equation" r:id="rId15" imgW="495000" imgH="190440" progId="Equation.DSMT4">
                  <p:embed/>
                </p:oleObj>
              </mc:Choice>
              <mc:Fallback>
                <p:oleObj name="Equation" r:id="rId15" imgW="4950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518436" y="3822390"/>
                        <a:ext cx="1101188" cy="423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816294"/>
              </p:ext>
            </p:extLst>
          </p:nvPr>
        </p:nvGraphicFramePr>
        <p:xfrm>
          <a:off x="3408687" y="4553152"/>
          <a:ext cx="1101188" cy="42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2" name="Equation" r:id="rId17" imgW="495000" imgH="190440" progId="Equation.DSMT4">
                  <p:embed/>
                </p:oleObj>
              </mc:Choice>
              <mc:Fallback>
                <p:oleObj name="Equation" r:id="rId17" imgW="495000" imgH="19044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408687" y="4553152"/>
                        <a:ext cx="1101188" cy="423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347005"/>
              </p:ext>
            </p:extLst>
          </p:nvPr>
        </p:nvGraphicFramePr>
        <p:xfrm>
          <a:off x="1857016" y="4534171"/>
          <a:ext cx="819278" cy="39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3" name="Equation" r:id="rId19" imgW="393480" imgH="190440" progId="Equation.DSMT4">
                  <p:embed/>
                </p:oleObj>
              </mc:Choice>
              <mc:Fallback>
                <p:oleObj name="Equation" r:id="rId19" imgW="393480" imgH="1904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57016" y="4534171"/>
                        <a:ext cx="819278" cy="39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2703925" y="4508453"/>
            <a:ext cx="93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prstClr val="black"/>
                </a:solidFill>
                <a:latin typeface="Times New Roman"/>
              </a:rPr>
              <a:t>h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oặc</a:t>
            </a:r>
            <a:endParaRPr lang="vi-VN" sz="24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419474" y="4386460"/>
            <a:ext cx="4129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Không có giá trị nào thỏa mãn</a:t>
            </a:r>
            <a:endParaRPr lang="vi-VN" sz="24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155953" y="4593469"/>
            <a:ext cx="524911" cy="342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Left Arrow 4">
            <a:hlinkClick r:id="rId20" action="ppaction://hlinksldjump"/>
          </p:cNvPr>
          <p:cNvSpPr/>
          <p:nvPr/>
        </p:nvSpPr>
        <p:spPr>
          <a:xfrm>
            <a:off x="11344275" y="6334125"/>
            <a:ext cx="647700" cy="523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773327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" grpId="0"/>
      <p:bldP spid="3" grpId="0"/>
      <p:bldP spid="20" grpId="0"/>
      <p:bldP spid="21" grpId="0"/>
      <p:bldP spid="22" grpId="0"/>
      <p:bldP spid="25" grpId="0"/>
      <p:bldP spid="26" grpId="0"/>
      <p:bldP spid="41" grpId="0"/>
      <p:bldP spid="50" grpId="0"/>
      <p:bldP spid="48" grpId="0"/>
      <p:bldP spid="49" grpId="0"/>
      <p:bldP spid="51" grpId="0"/>
      <p:bldP spid="52" grpId="0"/>
      <p:bldP spid="54" grpId="0"/>
      <p:bldP spid="6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03" y="120741"/>
            <a:ext cx="464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HƯỚNG DẪN VỀ NHÀ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764" y="643961"/>
            <a:ext cx="94026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Học thuộc định nghĩa phân số bằng nhau.</a:t>
            </a:r>
          </a:p>
          <a:p>
            <a:r>
              <a:rPr lang="en-US" sz="3200" dirty="0" smtClean="0"/>
              <a:t>- Học thuộc các tính chất cơ bản của phân số.</a:t>
            </a:r>
          </a:p>
          <a:p>
            <a:r>
              <a:rPr lang="en-US" sz="3200" dirty="0" smtClean="0"/>
              <a:t>- Hoàn thành các bài tập 1</a:t>
            </a:r>
            <a:r>
              <a:rPr lang="en-US" sz="3200" smtClean="0"/>
              <a:t>; 2; 5; 6; 7; 8 </a:t>
            </a:r>
            <a:r>
              <a:rPr lang="en-US" sz="3200" dirty="0" smtClean="0"/>
              <a:t>trong phiếu bài tập số 1.</a:t>
            </a:r>
          </a:p>
          <a:p>
            <a:r>
              <a:rPr lang="en-US" sz="3200" dirty="0" smtClean="0"/>
              <a:t>- Chuẩn bị bài “ Rút gọn phân số ”.</a:t>
            </a:r>
          </a:p>
          <a:p>
            <a:endParaRPr lang="vi-VN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451" y="3251200"/>
            <a:ext cx="5733532" cy="327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4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493" y="690905"/>
            <a:ext cx="464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CẦN NHỚ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7139709" y="914399"/>
            <a:ext cx="3796145" cy="2160082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biểu định nghĩa hai phân số bằng nhau?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986" y="1579568"/>
            <a:ext cx="2886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Định nghĩa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646977"/>
              </p:ext>
            </p:extLst>
          </p:nvPr>
        </p:nvGraphicFramePr>
        <p:xfrm>
          <a:off x="1034617" y="2221067"/>
          <a:ext cx="1144587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4" imgW="444240" imgH="431640" progId="Equation.DSMT4">
                  <p:embed/>
                </p:oleObj>
              </mc:Choice>
              <mc:Fallback>
                <p:oleObj name="Equation" r:id="rId4" imgW="444240" imgH="4316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4617" y="2221067"/>
                        <a:ext cx="1144587" cy="1112838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79204" y="2462749"/>
            <a:ext cx="3089563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nếu a . d = b. c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8865" y="3485979"/>
            <a:ext cx="3500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Nhận xét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546559"/>
              </p:ext>
            </p:extLst>
          </p:nvPr>
        </p:nvGraphicFramePr>
        <p:xfrm>
          <a:off x="1244569" y="4157280"/>
          <a:ext cx="1144587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6" imgW="444240" imgH="431640" progId="Equation.DSMT4">
                  <p:embed/>
                </p:oleObj>
              </mc:Choice>
              <mc:Fallback>
                <p:oleObj name="Equation" r:id="rId6" imgW="444240" imgH="4316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44569" y="4157280"/>
                        <a:ext cx="1144587" cy="1076325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89156" y="4430715"/>
                <a:ext cx="3089563" cy="584775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nếu a . d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 c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156" y="4430715"/>
                <a:ext cx="3089563" cy="584775"/>
              </a:xfrm>
              <a:prstGeom prst="rect">
                <a:avLst/>
              </a:prstGeom>
              <a:blipFill>
                <a:blip r:embed="rId8"/>
                <a:stretch>
                  <a:fillRect t="-14583" r="-1183" b="-322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773231"/>
              </p:ext>
            </p:extLst>
          </p:nvPr>
        </p:nvGraphicFramePr>
        <p:xfrm>
          <a:off x="1291181" y="5623354"/>
          <a:ext cx="3038765" cy="993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9" imgW="1320480" imgH="431640" progId="Equation.DSMT4">
                  <p:embed/>
                </p:oleObj>
              </mc:Choice>
              <mc:Fallback>
                <p:oleObj name="Equation" r:id="rId9" imgW="1320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91181" y="5623354"/>
                        <a:ext cx="3038765" cy="993442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8857" y="1116154"/>
            <a:ext cx="4540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Hai phân số bằng nhau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49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12" grpId="0" animBg="1"/>
      <p:bldP spid="2" grpId="0"/>
      <p:bldP spid="10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38836" y="3177309"/>
            <a:ext cx="3796145" cy="1477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1472" y="3650673"/>
            <a:ext cx="3796145" cy="1477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381" y="471593"/>
            <a:ext cx="6619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cơ bản của phân số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8096827" y="621756"/>
            <a:ext cx="3796145" cy="2160082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 biểu tính chất cơ bản của phân số?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9381" y="1337105"/>
            <a:ext cx="10612582" cy="9513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1) Nếu ta nhân cả tử và mẫu của một phân số với cùng một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số nguyên khác 0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thì ta được một phân số bằng phân số đã cho.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0028" y="3207449"/>
            <a:ext cx="10612582" cy="9513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2) Nếu ta chia cả tử và mẫu của một phân số cho cùng một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ước chung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của chúng thì ta được một phân số bằng phân số đã cho.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2331273" y="2196088"/>
          <a:ext cx="1328388" cy="960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Equation" r:id="rId3" imgW="596880" imgH="431640" progId="Equation.DSMT4">
                  <p:embed/>
                </p:oleObj>
              </mc:Choice>
              <mc:Fallback>
                <p:oleObj name="Equation" r:id="rId3" imgW="596880" imgH="4316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1273" y="2196088"/>
                        <a:ext cx="1328388" cy="960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767385" y="2465273"/>
            <a:ext cx="71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ới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32033" y="4414474"/>
            <a:ext cx="71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ới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2348270" y="4184955"/>
          <a:ext cx="138430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Equation" r:id="rId5" imgW="622080" imgH="431640" progId="Equation.DSMT4">
                  <p:embed/>
                </p:oleObj>
              </mc:Choice>
              <mc:Fallback>
                <p:oleObj name="Equation" r:id="rId5" imgW="622080" imgH="43164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48270" y="4184955"/>
                        <a:ext cx="1384300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4336993" y="2530977"/>
          <a:ext cx="823335" cy="305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Equation" r:id="rId7" imgW="444240" imgH="164880" progId="Equation.DSMT4">
                  <p:embed/>
                </p:oleObj>
              </mc:Choice>
              <mc:Fallback>
                <p:oleObj name="Equation" r:id="rId7" imgW="444240" imgH="1648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36993" y="2530977"/>
                        <a:ext cx="823335" cy="305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143200" y="2465273"/>
            <a:ext cx="646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và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5649644" y="2536544"/>
          <a:ext cx="8001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Equation" r:id="rId9" imgW="431640" imgH="177480" progId="Equation.DSMT4">
                  <p:embed/>
                </p:oleObj>
              </mc:Choice>
              <mc:Fallback>
                <p:oleObj name="Equation" r:id="rId9" imgW="431640" imgH="17748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49644" y="2536544"/>
                        <a:ext cx="800100" cy="32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4336993" y="4493794"/>
          <a:ext cx="475575" cy="303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Equation" r:id="rId11" imgW="253800" imgH="139680" progId="Equation.DSMT4">
                  <p:embed/>
                </p:oleObj>
              </mc:Choice>
              <mc:Fallback>
                <p:oleObj name="Equation" r:id="rId11" imgW="253800" imgH="13968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36993" y="4493794"/>
                        <a:ext cx="475575" cy="303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818715" y="4414473"/>
            <a:ext cx="2093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ƯC(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a,b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6049694" y="4288342"/>
            <a:ext cx="5600154" cy="2075872"/>
          </a:xfrm>
          <a:prstGeom prst="wedgeRound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Từ tính chất cơ bản của phân số, ta có thể viết một phân số bất kì có mẫu âm thành phân số bằng nó có mẫu dương bằng cách nào?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11058" y="5145392"/>
            <a:ext cx="11338790" cy="108065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Từ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tính chất cơ bản của phân số, ta có thể viết một phân số bất kì có mẫu âm thành phân số bằng nó có mẫu dương bằng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cách nhân cả tử và mẫu của phân số đó với -1.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2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8" grpId="0" animBg="1"/>
      <p:bldP spid="20" grpId="0" animBg="1"/>
      <p:bldP spid="19" grpId="0"/>
      <p:bldP spid="23" grpId="0"/>
      <p:bldP spid="22" grpId="0"/>
      <p:bldP spid="25" grpId="0"/>
      <p:bldP spid="26" grpId="0" animBg="1"/>
      <p:bldP spid="26" grpId="1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316" y="366934"/>
            <a:ext cx="464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59" y="851674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 1. Nhận biết các cặp phân số bằng nhau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012" y="1467566"/>
            <a:ext cx="119675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giải: Để nhận biết các cặp phân số bằng nhau ta sử dụng </a:t>
            </a:r>
            <a:r>
              <a:rPr lang="en-US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  <a:r>
              <a:rPr lang="en-US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739" y="1954607"/>
            <a:ext cx="117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868843"/>
              </p:ext>
            </p:extLst>
          </p:nvPr>
        </p:nvGraphicFramePr>
        <p:xfrm>
          <a:off x="1491472" y="1916128"/>
          <a:ext cx="1344706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9" name="Equation" r:id="rId3" imgW="609480" imgH="431640" progId="Equation.DSMT4">
                  <p:embed/>
                </p:oleObj>
              </mc:Choice>
              <mc:Fallback>
                <p:oleObj name="Equation" r:id="rId3" imgW="609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1472" y="1916128"/>
                        <a:ext cx="1344706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99014" y="1964914"/>
            <a:ext cx="426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                    = 3.4 (=12)</a:t>
            </a:r>
            <a:endParaRPr lang="vi-VN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409440"/>
              </p:ext>
            </p:extLst>
          </p:nvPr>
        </p:nvGraphicFramePr>
        <p:xfrm>
          <a:off x="3732156" y="1983070"/>
          <a:ext cx="1464707" cy="549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0" name="Equation" r:id="rId5" imgW="711000" imgH="266400" progId="Equation.DSMT4">
                  <p:embed/>
                </p:oleObj>
              </mc:Choice>
              <mc:Fallback>
                <p:oleObj name="Equation" r:id="rId5" imgW="711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2156" y="1983070"/>
                        <a:ext cx="1464707" cy="549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513309"/>
              </p:ext>
            </p:extLst>
          </p:nvPr>
        </p:nvGraphicFramePr>
        <p:xfrm>
          <a:off x="1437157" y="3136998"/>
          <a:ext cx="1208157" cy="1026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1" name="Equation" r:id="rId7" imgW="507960" imgH="431640" progId="Equation.DSMT4">
                  <p:embed/>
                </p:oleObj>
              </mc:Choice>
              <mc:Fallback>
                <p:oleObj name="Equation" r:id="rId7" imgW="507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37157" y="3136998"/>
                        <a:ext cx="1208157" cy="1026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96061" y="3282215"/>
            <a:ext cx="426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                    3.2</a:t>
            </a:r>
            <a:endParaRPr lang="vi-VN" sz="28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556057"/>
              </p:ext>
            </p:extLst>
          </p:nvPr>
        </p:nvGraphicFramePr>
        <p:xfrm>
          <a:off x="3719251" y="3300622"/>
          <a:ext cx="1310641" cy="573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2" name="Equation" r:id="rId9" imgW="609480" imgH="266400" progId="Equation.DSMT4">
                  <p:embed/>
                </p:oleObj>
              </mc:Choice>
              <mc:Fallback>
                <p:oleObj name="Equation" r:id="rId9" imgW="6094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19251" y="3300622"/>
                        <a:ext cx="1310641" cy="573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83803" y="4077041"/>
            <a:ext cx="896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cặp phân số sau đây có bằng nhau không?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745942"/>
              </p:ext>
            </p:extLst>
          </p:nvPr>
        </p:nvGraphicFramePr>
        <p:xfrm>
          <a:off x="1368883" y="4661716"/>
          <a:ext cx="1945561" cy="945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3" name="Equation" r:id="rId11" imgW="888840" imgH="431640" progId="Equation.DSMT4">
                  <p:embed/>
                </p:oleObj>
              </mc:Choice>
              <mc:Fallback>
                <p:oleObj name="Equation" r:id="rId11" imgW="888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68883" y="4661716"/>
                        <a:ext cx="1945561" cy="945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062123" y="4851629"/>
            <a:ext cx="837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4207" y="4879209"/>
            <a:ext cx="837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94950" y="4922214"/>
            <a:ext cx="837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516350"/>
              </p:ext>
            </p:extLst>
          </p:nvPr>
        </p:nvGraphicFramePr>
        <p:xfrm>
          <a:off x="3905250" y="4667250"/>
          <a:ext cx="18192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" name="Equation" r:id="rId13" imgW="863280" imgH="431640" progId="Equation.DSMT4">
                  <p:embed/>
                </p:oleObj>
              </mc:Choice>
              <mc:Fallback>
                <p:oleObj name="Equation" r:id="rId13" imgW="863280" imgH="4316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05250" y="4667250"/>
                        <a:ext cx="1819275" cy="91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569430"/>
              </p:ext>
            </p:extLst>
          </p:nvPr>
        </p:nvGraphicFramePr>
        <p:xfrm>
          <a:off x="6361791" y="4630480"/>
          <a:ext cx="1918609" cy="882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" name="Equation" r:id="rId15" imgW="939600" imgH="431640" progId="Equation.DSMT4">
                  <p:embed/>
                </p:oleObj>
              </mc:Choice>
              <mc:Fallback>
                <p:oleObj name="Equation" r:id="rId15" imgW="939600" imgH="4316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361791" y="4630480"/>
                        <a:ext cx="1918609" cy="882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19471"/>
              </p:ext>
            </p:extLst>
          </p:nvPr>
        </p:nvGraphicFramePr>
        <p:xfrm>
          <a:off x="9305925" y="4662489"/>
          <a:ext cx="1626235" cy="790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6" name="Equation" r:id="rId17" imgW="888840" imgH="431640" progId="Equation.DSMT4">
                  <p:embed/>
                </p:oleObj>
              </mc:Choice>
              <mc:Fallback>
                <p:oleObj name="Equation" r:id="rId17" imgW="888840" imgH="43164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305925" y="4662489"/>
                        <a:ext cx="1626235" cy="790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0001726" y="4871028"/>
            <a:ext cx="837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55141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2" grpId="0"/>
      <p:bldP spid="14" grpId="0"/>
      <p:bldP spid="16" grpId="0"/>
      <p:bldP spid="17" grpId="0"/>
      <p:bldP spid="18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003" y="244566"/>
            <a:ext cx="464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654" y="767786"/>
            <a:ext cx="896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cặp phân số sau đây có bằng nhau không?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101863"/>
              </p:ext>
            </p:extLst>
          </p:nvPr>
        </p:nvGraphicFramePr>
        <p:xfrm>
          <a:off x="1145363" y="1501956"/>
          <a:ext cx="1945561" cy="945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" name="Equation" r:id="rId3" imgW="888840" imgH="431640" progId="Equation.DSMT4">
                  <p:embed/>
                </p:oleObj>
              </mc:Choice>
              <mc:Fallback>
                <p:oleObj name="Equation" r:id="rId3" imgW="888840" imgH="4316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5363" y="1501956"/>
                        <a:ext cx="1945561" cy="945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0390" y="1743767"/>
            <a:ext cx="837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7309" y="1743769"/>
            <a:ext cx="837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6031" y="1715101"/>
            <a:ext cx="837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0710" y="1743767"/>
            <a:ext cx="837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699511"/>
              </p:ext>
            </p:extLst>
          </p:nvPr>
        </p:nvGraphicFramePr>
        <p:xfrm>
          <a:off x="3576638" y="1490663"/>
          <a:ext cx="182086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" name="Equation" r:id="rId5" imgW="863280" imgH="431640" progId="Equation.DSMT4">
                  <p:embed/>
                </p:oleObj>
              </mc:Choice>
              <mc:Fallback>
                <p:oleObj name="Equation" r:id="rId5" imgW="863280" imgH="4316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76638" y="1490663"/>
                        <a:ext cx="1820862" cy="91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078652"/>
              </p:ext>
            </p:extLst>
          </p:nvPr>
        </p:nvGraphicFramePr>
        <p:xfrm>
          <a:off x="5772511" y="1533435"/>
          <a:ext cx="1918609" cy="882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" name="Equation" r:id="rId7" imgW="939600" imgH="431640" progId="Equation.DSMT4">
                  <p:embed/>
                </p:oleObj>
              </mc:Choice>
              <mc:Fallback>
                <p:oleObj name="Equation" r:id="rId7" imgW="939600" imgH="43164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72511" y="1533435"/>
                        <a:ext cx="1918609" cy="882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119115"/>
              </p:ext>
            </p:extLst>
          </p:nvPr>
        </p:nvGraphicFramePr>
        <p:xfrm>
          <a:off x="8389319" y="1550832"/>
          <a:ext cx="1626235" cy="790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4" name="Equation" r:id="rId9" imgW="888840" imgH="431640" progId="Equation.DSMT4">
                  <p:embed/>
                </p:oleObj>
              </mc:Choice>
              <mc:Fallback>
                <p:oleObj name="Equation" r:id="rId9" imgW="888840" imgH="43164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89319" y="1550832"/>
                        <a:ext cx="1626235" cy="790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442835" y="2364069"/>
            <a:ext cx="187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899316"/>
              </p:ext>
            </p:extLst>
          </p:nvPr>
        </p:nvGraphicFramePr>
        <p:xfrm>
          <a:off x="1241691" y="2738276"/>
          <a:ext cx="159123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5" name="Equation" r:id="rId11" imgW="761760" imgH="431640" progId="Equation.DSMT4">
                  <p:embed/>
                </p:oleObj>
              </mc:Choice>
              <mc:Fallback>
                <p:oleObj name="Equation" r:id="rId11" imgW="761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41691" y="2738276"/>
                        <a:ext cx="1591235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63669" y="2876275"/>
            <a:ext cx="426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 </a:t>
            </a:r>
            <a:endParaRPr lang="vi-VN" sz="28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369335"/>
              </p:ext>
            </p:extLst>
          </p:nvPr>
        </p:nvGraphicFramePr>
        <p:xfrm>
          <a:off x="3759745" y="2943468"/>
          <a:ext cx="281463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" name="Equation" r:id="rId13" imgW="1485720" imgH="253800" progId="Equation.DSMT4">
                  <p:embed/>
                </p:oleObj>
              </mc:Choice>
              <mc:Fallback>
                <p:oleObj name="Equation" r:id="rId13" imgW="1485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59745" y="2943468"/>
                        <a:ext cx="2814637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803435"/>
              </p:ext>
            </p:extLst>
          </p:nvPr>
        </p:nvGraphicFramePr>
        <p:xfrm>
          <a:off x="1227138" y="3763963"/>
          <a:ext cx="1552575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" name="Equation" r:id="rId15" imgW="736560" imgH="431640" progId="Equation.DSMT4">
                  <p:embed/>
                </p:oleObj>
              </mc:Choice>
              <mc:Fallback>
                <p:oleObj name="Equation" r:id="rId15" imgW="736560" imgH="4316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27138" y="3763963"/>
                        <a:ext cx="1552575" cy="909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919383" y="4085854"/>
            <a:ext cx="3551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 </a:t>
            </a:r>
            <a:endParaRPr lang="vi-VN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0325" y="4859670"/>
            <a:ext cx="426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 </a:t>
            </a:r>
            <a:endParaRPr lang="vi-VN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040325" y="5733834"/>
            <a:ext cx="426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 </a:t>
            </a:r>
            <a:endParaRPr lang="vi-VN" sz="28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433471"/>
              </p:ext>
            </p:extLst>
          </p:nvPr>
        </p:nvGraphicFramePr>
        <p:xfrm>
          <a:off x="3429000" y="4111625"/>
          <a:ext cx="20288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8" name="Equation" r:id="rId17" imgW="990360" imgH="253800" progId="Equation.DSMT4">
                  <p:embed/>
                </p:oleObj>
              </mc:Choice>
              <mc:Fallback>
                <p:oleObj name="Equation" r:id="rId17" imgW="990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429000" y="4111625"/>
                        <a:ext cx="2028825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720211"/>
              </p:ext>
            </p:extLst>
          </p:nvPr>
        </p:nvGraphicFramePr>
        <p:xfrm>
          <a:off x="1214061" y="4707431"/>
          <a:ext cx="16605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9" name="Equation" r:id="rId19" imgW="812520" imgH="431640" progId="Equation.DSMT4">
                  <p:embed/>
                </p:oleObj>
              </mc:Choice>
              <mc:Fallback>
                <p:oleObj name="Equation" r:id="rId19" imgW="812520" imgH="4316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214061" y="4707431"/>
                        <a:ext cx="1660525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895424"/>
              </p:ext>
            </p:extLst>
          </p:nvPr>
        </p:nvGraphicFramePr>
        <p:xfrm>
          <a:off x="3548062" y="4960933"/>
          <a:ext cx="3457571" cy="483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0" name="Equation" r:id="rId21" imgW="1815840" imgH="253800" progId="Equation.DSMT4">
                  <p:embed/>
                </p:oleObj>
              </mc:Choice>
              <mc:Fallback>
                <p:oleObj name="Equation" r:id="rId21" imgW="1815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548062" y="4960933"/>
                        <a:ext cx="3457571" cy="483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29564"/>
              </p:ext>
            </p:extLst>
          </p:nvPr>
        </p:nvGraphicFramePr>
        <p:xfrm>
          <a:off x="1270000" y="5672138"/>
          <a:ext cx="1610508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" name="Equation" r:id="rId23" imgW="838080" imgH="431640" progId="Equation.DSMT4">
                  <p:embed/>
                </p:oleObj>
              </mc:Choice>
              <mc:Fallback>
                <p:oleObj name="Equation" r:id="rId23" imgW="838080" imgH="4316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270000" y="5672138"/>
                        <a:ext cx="1610508" cy="830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171075"/>
              </p:ext>
            </p:extLst>
          </p:nvPr>
        </p:nvGraphicFramePr>
        <p:xfrm>
          <a:off x="3548062" y="5795453"/>
          <a:ext cx="2659698" cy="49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" name="Equation" r:id="rId25" imgW="1371600" imgH="253800" progId="Equation.DSMT4">
                  <p:embed/>
                </p:oleObj>
              </mc:Choice>
              <mc:Fallback>
                <p:oleObj name="Equation" r:id="rId25" imgW="1371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548062" y="5795453"/>
                        <a:ext cx="2659698" cy="492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337722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  <p:bldP spid="14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56" y="115009"/>
            <a:ext cx="464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LUYỆN TẬP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56" y="1578231"/>
            <a:ext cx="10071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Bài 2. Tìm các cặp phân số bằng nhau: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440352"/>
              </p:ext>
            </p:extLst>
          </p:nvPr>
        </p:nvGraphicFramePr>
        <p:xfrm>
          <a:off x="5305632" y="1314908"/>
          <a:ext cx="3371117" cy="96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Equation" r:id="rId3" imgW="1511280" imgH="431640" progId="Equation.DSMT4">
                  <p:embed/>
                </p:oleObj>
              </mc:Choice>
              <mc:Fallback>
                <p:oleObj name="Equation" r:id="rId3" imgW="1511280" imgH="4316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05632" y="1314908"/>
                        <a:ext cx="3371117" cy="96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42835" y="2382352"/>
            <a:ext cx="187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 giải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393693" y="3108774"/>
          <a:ext cx="3487212" cy="108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Equation" r:id="rId5" imgW="1473120" imgH="457200" progId="Equation.DSMT4">
                  <p:embed/>
                </p:oleObj>
              </mc:Choice>
              <mc:Fallback>
                <p:oleObj name="Equation" r:id="rId5" imgW="1473120" imgH="457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93693" y="3108774"/>
                        <a:ext cx="3487212" cy="1082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975349" y="3151831"/>
          <a:ext cx="3568701" cy="106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Equation" r:id="rId7" imgW="1536480" imgH="457200" progId="Equation.DSMT4">
                  <p:embed/>
                </p:oleObj>
              </mc:Choice>
              <mc:Fallback>
                <p:oleObj name="Equation" r:id="rId7" imgW="1536480" imgH="4572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75349" y="3151831"/>
                        <a:ext cx="3568701" cy="1061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47850" y="4608810"/>
            <a:ext cx="6419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Vậy các cặp phân số bằng nhau là: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357936" y="4469076"/>
          <a:ext cx="140176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Equation" r:id="rId9" imgW="723600" imgH="431640" progId="Equation.DSMT4">
                  <p:embed/>
                </p:oleObj>
              </mc:Choice>
              <mc:Fallback>
                <p:oleObj name="Equation" r:id="rId9" imgW="723600" imgH="4316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57936" y="4469076"/>
                        <a:ext cx="1401763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7822011" y="4422129"/>
          <a:ext cx="1283889" cy="928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Equation" r:id="rId11" imgW="596880" imgH="431640" progId="Equation.DSMT4">
                  <p:embed/>
                </p:oleObj>
              </mc:Choice>
              <mc:Fallback>
                <p:oleObj name="Equation" r:id="rId11" imgW="596880" imgH="4316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822011" y="4422129"/>
                        <a:ext cx="1283889" cy="928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256" y="671670"/>
            <a:ext cx="10761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 1. Nhận biết các cặp phân số bằng nhau</a:t>
            </a:r>
            <a:endParaRPr kumimoji="0" lang="vi-VN" sz="2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12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014" y="238574"/>
            <a:ext cx="464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LUYỆN TẬP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014" y="1466028"/>
            <a:ext cx="683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Bài 3. Điền số thích hợp vào ô vuông: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50" y="5838825"/>
            <a:ext cx="228600" cy="93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647032" y="2202481"/>
          <a:ext cx="258921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Equation" r:id="rId3" imgW="1130040" imgH="431640" progId="Equation.DSMT4">
                  <p:embed/>
                </p:oleObj>
              </mc:Choice>
              <mc:Fallback>
                <p:oleObj name="Equation" r:id="rId3" imgW="1130040" imgH="4316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7032" y="2202481"/>
                        <a:ext cx="2589213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284376" y="2239414"/>
            <a:ext cx="411883" cy="35242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251326" y="2675931"/>
            <a:ext cx="46513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619764" y="3771084"/>
            <a:ext cx="411883" cy="35242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82375" y="4285249"/>
            <a:ext cx="411883" cy="35242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7315" y="4285249"/>
            <a:ext cx="411883" cy="35242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7315" y="3762959"/>
            <a:ext cx="411883" cy="35242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60936" y="2091858"/>
            <a:ext cx="411883" cy="35242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77952" y="2779072"/>
            <a:ext cx="411883" cy="35242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8593138" y="4217523"/>
            <a:ext cx="46513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415768" y="4197890"/>
            <a:ext cx="46513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6214125" y="2075563"/>
          <a:ext cx="2636677" cy="1043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Equation" r:id="rId5" imgW="1155600" imgH="457200" progId="Equation.DSMT4">
                  <p:embed/>
                </p:oleObj>
              </mc:Choice>
              <mc:Fallback>
                <p:oleObj name="Equation" r:id="rId5" imgW="1155600" imgH="4572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14125" y="2075563"/>
                        <a:ext cx="2636677" cy="1043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418298" y="2006461"/>
            <a:ext cx="486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8.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1647032" y="3758106"/>
          <a:ext cx="2742183" cy="879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Equation" r:id="rId7" imgW="1346040" imgH="431640" progId="Equation.DSMT4">
                  <p:embed/>
                </p:oleObj>
              </mc:Choice>
              <mc:Fallback>
                <p:oleObj name="Equation" r:id="rId7" imgW="1346040" imgH="43164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47032" y="3758106"/>
                        <a:ext cx="2742183" cy="879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6214125" y="3724695"/>
          <a:ext cx="2421314" cy="946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Equation" r:id="rId9" imgW="1104840" imgH="431640" progId="Equation.DSMT4">
                  <p:embed/>
                </p:oleObj>
              </mc:Choice>
              <mc:Fallback>
                <p:oleObj name="Equation" r:id="rId9" imgW="1104840" imgH="43164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14125" y="3724695"/>
                        <a:ext cx="2421314" cy="946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9132663" y="3783069"/>
          <a:ext cx="558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Equation" r:id="rId11" imgW="279360" imgH="431640" progId="Equation.DSMT4">
                  <p:embed/>
                </p:oleObj>
              </mc:Choice>
              <mc:Fallback>
                <p:oleObj name="Equation" r:id="rId11" imgW="279360" imgH="43164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132663" y="3783069"/>
                        <a:ext cx="5588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9356328" y="3789826"/>
            <a:ext cx="411883" cy="35242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902738" y="2602859"/>
            <a:ext cx="411883" cy="35242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902738" y="2080569"/>
            <a:ext cx="411883" cy="35242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8891191" y="2515500"/>
            <a:ext cx="46513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236245" y="2230960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-24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15894" y="297029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84376" y="2770618"/>
            <a:ext cx="48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28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87374" y="336165"/>
            <a:ext cx="40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90250" y="695939"/>
            <a:ext cx="40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858250" y="2053913"/>
            <a:ext cx="911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-24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877503" y="2080417"/>
            <a:ext cx="604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(-3)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313861" y="3771084"/>
            <a:ext cx="927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-4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861373" y="2550709"/>
            <a:ext cx="170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-33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637387" y="3752193"/>
            <a:ext cx="632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6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509564" y="4261405"/>
            <a:ext cx="1910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8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389215" y="3723399"/>
            <a:ext cx="170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-6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533051" y="4266732"/>
            <a:ext cx="46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6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0739" y="842963"/>
            <a:ext cx="10761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 2. Tìm số nguyên thỏa mãn điều kiện cho trước:</a:t>
            </a:r>
            <a:endParaRPr kumimoji="0" lang="vi-VN" sz="2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26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6" grpId="0"/>
      <p:bldP spid="30" grpId="0" animBg="1"/>
      <p:bldP spid="43" grpId="0" animBg="1"/>
      <p:bldP spid="44" grpId="0" animBg="1"/>
      <p:bldP spid="51" grpId="0"/>
      <p:bldP spid="56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9786" y="610459"/>
            <a:ext cx="464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LUYỆN TẬP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014" y="1074737"/>
            <a:ext cx="10071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Bài 4. Tìm số nguyên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biết: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608851" y="1430820"/>
          <a:ext cx="1528745" cy="866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6" name="Equation" r:id="rId3" imgW="761760" imgH="431640" progId="Equation.DSMT4">
                  <p:embed/>
                </p:oleObj>
              </mc:Choice>
              <mc:Fallback>
                <p:oleObj name="Equation" r:id="rId3" imgW="761760" imgH="4316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8851" y="1430820"/>
                        <a:ext cx="1528745" cy="866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226413" y="1428733"/>
          <a:ext cx="170656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7" name="Equation" r:id="rId5" imgW="850680" imgH="431640" progId="Equation.DSMT4">
                  <p:embed/>
                </p:oleObj>
              </mc:Choice>
              <mc:Fallback>
                <p:oleObj name="Equation" r:id="rId5" imgW="850680" imgH="4316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26413" y="1428733"/>
                        <a:ext cx="1706563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243667"/>
              </p:ext>
            </p:extLst>
          </p:nvPr>
        </p:nvGraphicFramePr>
        <p:xfrm>
          <a:off x="6831013" y="1314450"/>
          <a:ext cx="17811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8" name="Equation" r:id="rId7" imgW="888840" imgH="431640" progId="Equation.DSMT4">
                  <p:embed/>
                </p:oleObj>
              </mc:Choice>
              <mc:Fallback>
                <p:oleObj name="Equation" r:id="rId7" imgW="888840" imgH="4316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31013" y="1314450"/>
                        <a:ext cx="1781175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6870" y="2215159"/>
            <a:ext cx="352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 pháp giải: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346" y="2554441"/>
            <a:ext cx="7233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Cách 1. Áp dụng định nghĩa phân số bằng nhau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870" y="2949935"/>
            <a:ext cx="7203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Cách 2. Áp dụng tính chất cơ bản của phân số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1091894" y="4483167"/>
          <a:ext cx="1394131" cy="790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9" name="Equation" r:id="rId9" imgW="761760" imgH="431640" progId="Equation.DSMT4">
                  <p:embed/>
                </p:oleObj>
              </mc:Choice>
              <mc:Fallback>
                <p:oleObj name="Equation" r:id="rId9" imgW="761760" imgH="43164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1894" y="4483167"/>
                        <a:ext cx="1394131" cy="790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930890" y="5159756"/>
          <a:ext cx="24034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0" name="Equation" r:id="rId10" imgW="1155600" imgH="253800" progId="Equation.DSMT4">
                  <p:embed/>
                </p:oleObj>
              </mc:Choice>
              <mc:Fallback>
                <p:oleObj name="Equation" r:id="rId10" imgW="1155600" imgH="2538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30890" y="5159756"/>
                        <a:ext cx="2403475" cy="528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1019879" y="5632466"/>
          <a:ext cx="27066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1" name="Equation" r:id="rId12" imgW="1460160" imgH="457200" progId="Equation.DSMT4">
                  <p:embed/>
                </p:oleObj>
              </mc:Choice>
              <mc:Fallback>
                <p:oleObj name="Equation" r:id="rId12" imgW="1460160" imgH="4572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19879" y="5632466"/>
                        <a:ext cx="2706687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47721" y="6348978"/>
            <a:ext cx="1882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Vậy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= -15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493974" y="4105275"/>
            <a:ext cx="52474" cy="27053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3224" y="4013175"/>
            <a:ext cx="1619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Cách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32976" y="4170297"/>
            <a:ext cx="1619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Cách 2.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47372" y="4647338"/>
            <a:ext cx="596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Áp dụng tính chất cơ bản của phân số, ta có :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6192637" y="5159756"/>
          <a:ext cx="2242438" cy="783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2" name="Equation" r:id="rId14" imgW="1307880" imgH="457200" progId="Equation.DSMT4">
                  <p:embed/>
                </p:oleObj>
              </mc:Choice>
              <mc:Fallback>
                <p:oleObj name="Equation" r:id="rId14" imgW="1307880" imgH="4572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192637" y="5159756"/>
                        <a:ext cx="2242438" cy="783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591147" y="6118146"/>
            <a:ext cx="1882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Vậy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= -15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31074" y="3478649"/>
            <a:ext cx="352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 giải: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463525"/>
              </p:ext>
            </p:extLst>
          </p:nvPr>
        </p:nvGraphicFramePr>
        <p:xfrm>
          <a:off x="8996305" y="1269377"/>
          <a:ext cx="1609143" cy="911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3" name="Equation" r:id="rId16" imgW="761760" imgH="431640" progId="Equation.DSMT4">
                  <p:embed/>
                </p:oleObj>
              </mc:Choice>
              <mc:Fallback>
                <p:oleObj name="Equation" r:id="rId16" imgW="761760" imgH="4316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996305" y="1269377"/>
                        <a:ext cx="1609143" cy="911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553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6" grpId="0"/>
      <p:bldP spid="19" grpId="0"/>
      <p:bldP spid="20" grpId="0"/>
      <p:bldP spid="23" grpId="0"/>
      <p:bldP spid="25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2400" dirty="0">
            <a:solidFill>
              <a:prstClr val="black"/>
            </a:solidFill>
            <a:latin typeface="Times New Roman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</TotalTime>
  <Words>1466</Words>
  <Application>Microsoft Office PowerPoint</Application>
  <PresentationFormat>Custom</PresentationFormat>
  <Paragraphs>242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Windows User</cp:lastModifiedBy>
  <cp:revision>69</cp:revision>
  <dcterms:created xsi:type="dcterms:W3CDTF">2020-03-29T13:00:40Z</dcterms:created>
  <dcterms:modified xsi:type="dcterms:W3CDTF">2020-04-05T13:59:57Z</dcterms:modified>
</cp:coreProperties>
</file>